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7" r:id="rId2"/>
    <p:sldId id="390" r:id="rId3"/>
    <p:sldId id="391" r:id="rId4"/>
    <p:sldId id="342" r:id="rId5"/>
    <p:sldId id="343" r:id="rId6"/>
    <p:sldId id="452" r:id="rId7"/>
    <p:sldId id="488" r:id="rId8"/>
    <p:sldId id="344" r:id="rId9"/>
    <p:sldId id="369" r:id="rId10"/>
    <p:sldId id="403" r:id="rId11"/>
    <p:sldId id="345" r:id="rId12"/>
    <p:sldId id="454" r:id="rId13"/>
    <p:sldId id="455" r:id="rId14"/>
    <p:sldId id="408" r:id="rId15"/>
    <p:sldId id="409" r:id="rId16"/>
    <p:sldId id="457" r:id="rId17"/>
    <p:sldId id="458" r:id="rId18"/>
    <p:sldId id="460" r:id="rId19"/>
    <p:sldId id="462" r:id="rId20"/>
    <p:sldId id="463" r:id="rId21"/>
    <p:sldId id="464" r:id="rId22"/>
    <p:sldId id="465" r:id="rId23"/>
    <p:sldId id="466" r:id="rId24"/>
    <p:sldId id="467" r:id="rId25"/>
    <p:sldId id="468" r:id="rId26"/>
    <p:sldId id="469" r:id="rId27"/>
    <p:sldId id="470" r:id="rId28"/>
    <p:sldId id="471" r:id="rId29"/>
    <p:sldId id="475" r:id="rId30"/>
    <p:sldId id="476" r:id="rId31"/>
    <p:sldId id="477" r:id="rId32"/>
    <p:sldId id="489" r:id="rId33"/>
    <p:sldId id="479" r:id="rId34"/>
    <p:sldId id="480" r:id="rId35"/>
    <p:sldId id="478" r:id="rId36"/>
    <p:sldId id="481" r:id="rId37"/>
    <p:sldId id="482" r:id="rId38"/>
    <p:sldId id="483" r:id="rId39"/>
    <p:sldId id="484" r:id="rId40"/>
    <p:sldId id="487" r:id="rId41"/>
    <p:sldId id="436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SzPct val="80000"/>
      <a:buFont typeface="Wingdings" panose="05000000000000000000" pitchFamily="2" charset="2"/>
      <a:buChar char="Ø"/>
      <a:defRPr sz="28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SzPct val="80000"/>
      <a:buFont typeface="Wingdings" panose="05000000000000000000" pitchFamily="2" charset="2"/>
      <a:buChar char="Ø"/>
      <a:defRPr sz="28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SzPct val="80000"/>
      <a:buFont typeface="Wingdings" panose="05000000000000000000" pitchFamily="2" charset="2"/>
      <a:buChar char="Ø"/>
      <a:defRPr sz="28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SzPct val="80000"/>
      <a:buFont typeface="Wingdings" panose="05000000000000000000" pitchFamily="2" charset="2"/>
      <a:buChar char="Ø"/>
      <a:defRPr sz="28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SzPct val="80000"/>
      <a:buFont typeface="Wingdings" panose="05000000000000000000" pitchFamily="2" charset="2"/>
      <a:buChar char="Ø"/>
      <a:defRPr sz="28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DDDDDD"/>
    <a:srgbClr val="990000"/>
    <a:srgbClr val="993300"/>
    <a:srgbClr val="71432F"/>
    <a:srgbClr val="003366"/>
    <a:srgbClr val="638AF7"/>
    <a:srgbClr val="DBC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717" autoAdjust="0"/>
    <p:restoredTop sz="94660"/>
  </p:normalViewPr>
  <p:slideViewPr>
    <p:cSldViewPr>
      <p:cViewPr varScale="1">
        <p:scale>
          <a:sx n="74" d="100"/>
          <a:sy n="74" d="100"/>
        </p:scale>
        <p:origin x="1668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41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5728737D-58C9-4E48-9CEC-6F2F9BF050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241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31C680A0-03E2-4110-A2CF-9606FDB42F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247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793D9-C19E-4D36-8331-B94B586C778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29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9518E-5839-45CF-8A71-8F3AE50552E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949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62B19B-79D1-4161-97BC-908C1F6F12A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1064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0BFD30-58B4-4021-8AE0-77FB4FE1217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905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0CA7A3-C334-46F9-9BEB-17F87683A0E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48931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6DFBCB-FC28-4E15-A621-40BC6BCBA32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47594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63FC48-257C-4614-B2A3-FA26FE3449E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0976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A9845E-314D-474F-B9CF-0020E06D007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2689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1F42C-FF56-4904-B25F-DAE25D06E97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3428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90951B-75BC-420A-B888-E290A8B1B1DA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57074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5777C7-D8AC-4C8A-AC3C-BFEA271DEC7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771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3CF9A8-10ED-497D-9814-E3A4C659750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4493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31206C-5EFE-4691-B4C1-DD4729F4AAFA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1305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986B9-7E9B-4F95-8E6F-42FBCAC550C5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6385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E94D33-9C6C-4925-907C-DB8FCB3E9175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8484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7F99C-9805-4B91-A32C-E6ADE2ADAFEE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4351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4A3663-2D9B-453B-BA4B-4530AF708CB1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4953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839891-AB8B-4B69-A0CC-EF6BEAB637CB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6514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CAAC77-2679-47F3-98FC-644C5A972C2F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7272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6559B3-E0C7-4F59-8640-6D3048469324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4073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3A3DF-B9CE-48FE-A4FF-C89F92783852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641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BFE477-CA70-41B0-BDB7-DA5BFEE2690C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327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959B0-7FD0-4006-8B15-E19D2A9DD71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3453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C8F988-E6CA-4177-9090-0F86E7513407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13697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21313-FE10-45D6-8F21-7C52392689BF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20825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9F0F1-3306-4D43-BE34-53BEA726F3D7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0586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A80697-BF16-47FE-AF53-8882AAA50B75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93024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E5A47-3B1F-4334-B169-2342E82AD598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1360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F71B8C-5FF0-4488-A109-0B444531AC97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6031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48296-1C4F-432E-88B2-45E394C81C5E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9470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DF573B-CD1B-4C3E-8CDC-34C581B83A9D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596073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CF7C67-2304-4313-87C0-1ED99E61824A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41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50414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68BE0-8C84-47E2-B226-08DDD16C6F30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3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7A81CF-C8BB-4944-BE96-591BC44C480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385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1660A-78BA-4166-B169-29418ACAD73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025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5752A9-24E7-4233-BAAC-31605C8ECF5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78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6AD8A9-A5DC-48BB-83F2-2AA7F4A8CBA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033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EABA66-8348-4483-B424-685514C7E18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8750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5E2B40-39A5-4965-8AA7-F633AB4D749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67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Ch.3-</a:t>
            </a:r>
            <a:fld id="{0CEA2E2B-FB30-48F4-A85B-53BBE43185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88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Ch.3-</a:t>
            </a:r>
            <a:fld id="{E8349E62-F49A-45A0-8162-41AF72F0AE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17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Ch.3-</a:t>
            </a:r>
            <a:fld id="{80273E5E-6853-4D8D-8365-D8F835D846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25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Ch.3-</a:t>
            </a:r>
            <a:fld id="{79100915-A69C-4EE2-86B5-15B32CFFE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44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Ch.3-</a:t>
            </a:r>
            <a:fld id="{F30DF8A3-DADC-41BE-8C8F-3B15F8C24F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53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Ch.3-</a:t>
            </a:r>
            <a:fld id="{988EF596-5507-47E4-B512-3E316D1097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622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Ch.3-</a:t>
            </a:r>
            <a:fld id="{4C407485-6876-4BCA-B550-DB67C75319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802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Ch.3-</a:t>
            </a:r>
            <a:fld id="{C07E3C9B-69BA-4036-BDAF-D755E54EAE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30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Ch.3-</a:t>
            </a:r>
            <a:fld id="{634678F9-DBAC-4F84-B69F-8CF5C2911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943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Ch.3-</a:t>
            </a:r>
            <a:fld id="{F453C360-15D5-4282-BC18-776A27E9EE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Ch.3-</a:t>
            </a:r>
            <a:fld id="{E39321B3-C609-4015-9434-E3395837F7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514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Ch.3-</a:t>
            </a:r>
            <a:fld id="{BB8141AC-EA3E-45BC-B5E7-9D0F835598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EC266796-D063-41B1-AEF3-5EA3B686F57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465138"/>
            <a:ext cx="7769225" cy="14319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Chapter 3</a:t>
            </a:r>
            <a:br>
              <a:rPr lang="en-US" altLang="en-US"/>
            </a:br>
            <a:r>
              <a:rPr lang="en-US" altLang="en-US"/>
              <a:t>The External Assessment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69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Strategic Management: </a:t>
            </a:r>
          </a:p>
          <a:p>
            <a:pPr algn="ctr"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Concepts and Cases</a:t>
            </a:r>
            <a:r>
              <a:rPr lang="en-US" altLang="en-US">
                <a:solidFill>
                  <a:schemeClr val="bg1"/>
                </a:solidFill>
              </a:rPr>
              <a:t>.  </a:t>
            </a:r>
            <a:r>
              <a:rPr lang="en-US" altLang="en-US" b="1">
                <a:solidFill>
                  <a:schemeClr val="bg1"/>
                </a:solidFill>
              </a:rPr>
              <a:t>9</a:t>
            </a:r>
            <a:r>
              <a:rPr lang="en-US" altLang="en-US" b="1" baseline="30000">
                <a:solidFill>
                  <a:schemeClr val="bg1"/>
                </a:solidFill>
              </a:rPr>
              <a:t>th</a:t>
            </a:r>
            <a:r>
              <a:rPr lang="en-US" altLang="en-US" b="1">
                <a:solidFill>
                  <a:schemeClr val="bg1"/>
                </a:solidFill>
              </a:rPr>
              <a:t> edition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Fred R. David</a:t>
            </a:r>
          </a:p>
          <a:p>
            <a:pPr algn="ctr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PowerPoint Slides by</a:t>
            </a:r>
          </a:p>
          <a:p>
            <a:pPr algn="ctr"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Anthony F. Chelte</a:t>
            </a:r>
          </a:p>
          <a:p>
            <a:pPr algn="ctr"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Western New England College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4992EB2A-BBE4-4221-8AEC-CC6B80EB5A1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990600" y="228600"/>
            <a:ext cx="7578725" cy="9144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572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SzTx/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Relationships Between Key External Forces and an Organization</a:t>
            </a:r>
          </a:p>
        </p:txBody>
      </p:sp>
      <p:pic>
        <p:nvPicPr>
          <p:cNvPr id="241668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2525713"/>
            <a:ext cx="2301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1669" name="Rectangle 5"/>
          <p:cNvSpPr>
            <a:spLocks noChangeArrowheads="1"/>
          </p:cNvSpPr>
          <p:nvPr/>
        </p:nvSpPr>
        <p:spPr bwMode="auto">
          <a:xfrm>
            <a:off x="396875" y="2636838"/>
            <a:ext cx="1949450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SzTx/>
              <a:buFontTx/>
              <a:buNone/>
            </a:pPr>
            <a:r>
              <a:rPr lang="en-US" altLang="en-US" sz="2400" b="1">
                <a:solidFill>
                  <a:srgbClr val="003366"/>
                </a:solidFill>
              </a:rPr>
              <a:t>Key</a:t>
            </a:r>
          </a:p>
          <a:p>
            <a:pPr algn="ctr">
              <a:buSzTx/>
              <a:buFontTx/>
              <a:buNone/>
            </a:pPr>
            <a:r>
              <a:rPr lang="en-US" altLang="en-US" sz="2400" b="1">
                <a:solidFill>
                  <a:srgbClr val="003366"/>
                </a:solidFill>
              </a:rPr>
              <a:t> External</a:t>
            </a:r>
          </a:p>
          <a:p>
            <a:pPr algn="ctr">
              <a:buSzTx/>
              <a:buFontTx/>
              <a:buNone/>
            </a:pPr>
            <a:r>
              <a:rPr lang="en-US" altLang="en-US" sz="2400" b="1">
                <a:solidFill>
                  <a:srgbClr val="003366"/>
                </a:solidFill>
              </a:rPr>
              <a:t> Forces</a:t>
            </a:r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2971800" y="1516063"/>
            <a:ext cx="3124200" cy="4351337"/>
          </a:xfrm>
          <a:prstGeom prst="rect">
            <a:avLst/>
          </a:prstGeom>
          <a:gradFill rotWithShape="0">
            <a:gsLst>
              <a:gs pos="0">
                <a:srgbClr val="E6D19E"/>
              </a:gs>
              <a:gs pos="100000">
                <a:srgbClr val="E6D19E">
                  <a:gamma/>
                  <a:tint val="7019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1" name="Rectangle 7"/>
          <p:cNvSpPr>
            <a:spLocks noChangeArrowheads="1"/>
          </p:cNvSpPr>
          <p:nvPr/>
        </p:nvSpPr>
        <p:spPr bwMode="auto">
          <a:xfrm>
            <a:off x="2994025" y="1562100"/>
            <a:ext cx="310197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rgbClr val="003366"/>
                </a:solidFill>
              </a:rPr>
              <a:t>Competitors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rgbClr val="003366"/>
                </a:solidFill>
              </a:rPr>
              <a:t>Suppliers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rgbClr val="003366"/>
                </a:solidFill>
              </a:rPr>
              <a:t>Distributors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rgbClr val="003366"/>
                </a:solidFill>
              </a:rPr>
              <a:t>Creditors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rgbClr val="003366"/>
                </a:solidFill>
              </a:rPr>
              <a:t>Customers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rgbClr val="003366"/>
                </a:solidFill>
              </a:rPr>
              <a:t>Employees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rgbClr val="003366"/>
                </a:solidFill>
              </a:rPr>
              <a:t>Communities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rgbClr val="003366"/>
                </a:solidFill>
              </a:rPr>
              <a:t>Managers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rgbClr val="003366"/>
                </a:solidFill>
              </a:rPr>
              <a:t>Stockholders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rgbClr val="003366"/>
                </a:solidFill>
              </a:rPr>
              <a:t>Labor Unions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rgbClr val="003366"/>
                </a:solidFill>
              </a:rPr>
              <a:t>Special Interest Groups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rgbClr val="003366"/>
                </a:solidFill>
              </a:rPr>
              <a:t>Products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rgbClr val="003366"/>
                </a:solidFill>
              </a:rPr>
              <a:t>Services</a:t>
            </a:r>
          </a:p>
        </p:txBody>
      </p:sp>
      <p:sp>
        <p:nvSpPr>
          <p:cNvPr id="241672" name="Line 8"/>
          <p:cNvSpPr>
            <a:spLocks noChangeShapeType="1"/>
          </p:cNvSpPr>
          <p:nvPr/>
        </p:nvSpPr>
        <p:spPr bwMode="auto">
          <a:xfrm>
            <a:off x="2439988" y="3276600"/>
            <a:ext cx="455612" cy="0"/>
          </a:xfrm>
          <a:prstGeom prst="line">
            <a:avLst/>
          </a:prstGeom>
          <a:noFill/>
          <a:ln w="57150" cmpd="tri">
            <a:solidFill>
              <a:schemeClr val="bg1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73" name="Line 9"/>
          <p:cNvSpPr>
            <a:spLocks noChangeShapeType="1"/>
          </p:cNvSpPr>
          <p:nvPr/>
        </p:nvSpPr>
        <p:spPr bwMode="auto">
          <a:xfrm>
            <a:off x="6096000" y="3352800"/>
            <a:ext cx="455613" cy="0"/>
          </a:xfrm>
          <a:prstGeom prst="line">
            <a:avLst/>
          </a:prstGeom>
          <a:noFill/>
          <a:ln w="57150" cmpd="tri">
            <a:solidFill>
              <a:schemeClr val="bg1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1674" name="Picture 1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13" y="2601913"/>
            <a:ext cx="2630487" cy="158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1675" name="Rectangle 11"/>
          <p:cNvSpPr>
            <a:spLocks noChangeArrowheads="1"/>
          </p:cNvSpPr>
          <p:nvPr/>
        </p:nvSpPr>
        <p:spPr bwMode="auto">
          <a:xfrm>
            <a:off x="6721475" y="2713038"/>
            <a:ext cx="2422525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SzTx/>
              <a:buFontTx/>
              <a:buNone/>
            </a:pPr>
            <a:r>
              <a:rPr lang="en-US" altLang="en-US" sz="2400" b="1">
                <a:solidFill>
                  <a:srgbClr val="003366"/>
                </a:solidFill>
              </a:rPr>
              <a:t>Opportunities</a:t>
            </a:r>
          </a:p>
          <a:p>
            <a:pPr algn="ctr">
              <a:buSzTx/>
              <a:buFontTx/>
              <a:buNone/>
            </a:pPr>
            <a:r>
              <a:rPr lang="en-US" altLang="en-US" sz="2400" b="1">
                <a:solidFill>
                  <a:srgbClr val="003366"/>
                </a:solidFill>
              </a:rPr>
              <a:t>&amp;</a:t>
            </a:r>
          </a:p>
          <a:p>
            <a:pPr algn="ctr">
              <a:buSzTx/>
              <a:buFontTx/>
              <a:buNone/>
            </a:pPr>
            <a:r>
              <a:rPr lang="en-US" altLang="en-US" sz="2400" b="1">
                <a:solidFill>
                  <a:srgbClr val="003366"/>
                </a:solidFill>
              </a:rPr>
              <a:t>Threats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41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1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1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1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1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1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1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1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1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1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1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animBg="1" autoUpdateAnimBg="0"/>
      <p:bldP spid="241669" grpId="0" build="p" autoUpdateAnimBg="0" advAuto="0"/>
      <p:bldP spid="241670" grpId="0" animBg="1"/>
      <p:bldP spid="241671" grpId="0" autoUpdateAnimBg="0"/>
      <p:bldP spid="24167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91ADEB81-5EAB-4E21-88E5-6CA3AA77078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3588" y="611188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Performing an External Audit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769225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Gather competitive intelligence on factors: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Social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Cultural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Demographic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Environmental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Economic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Political, legal, governmental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bg1"/>
                </a:solidFill>
              </a:rPr>
              <a:t>technological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0F9CC66C-1665-4540-8443-92589F9FDED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3588" y="611188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Performing an External Audit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769225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Key factors:</a:t>
            </a:r>
          </a:p>
          <a:p>
            <a:pPr lvl="1"/>
            <a:r>
              <a:rPr lang="en-US" altLang="en-US">
                <a:solidFill>
                  <a:schemeClr val="bg1"/>
                </a:solidFill>
              </a:rPr>
              <a:t>Vary over time</a:t>
            </a:r>
          </a:p>
          <a:p>
            <a:pPr lvl="1"/>
            <a:r>
              <a:rPr lang="en-US" altLang="en-US">
                <a:solidFill>
                  <a:schemeClr val="bg1"/>
                </a:solidFill>
              </a:rPr>
              <a:t>Vary by industry</a:t>
            </a:r>
          </a:p>
          <a:p>
            <a:pPr lvl="1"/>
            <a:endParaRPr lang="en-US" altLang="en-US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8A1FD3A1-E267-43FC-90FC-B1A2F1F25CB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Performing an External Audit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0000"/>
              </a:lnSpc>
              <a:buFontTx/>
              <a:buNone/>
            </a:pPr>
            <a:endParaRPr lang="en-US" altLang="en-US" sz="28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Variables include: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Market share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Breadth of competing products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World economies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Foreign affiliates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Proprietary account advantages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Price competitiveness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Technological advancements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Interest rates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chemeClr val="bg1"/>
                </a:solidFill>
              </a:rPr>
              <a:t>Pollution abatement</a:t>
            </a:r>
          </a:p>
          <a:p>
            <a:pPr lvl="1">
              <a:lnSpc>
                <a:spcPct val="80000"/>
              </a:lnSpc>
            </a:pPr>
            <a:endParaRPr lang="en-US" altLang="en-US" sz="24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FA5C3DD4-AE4D-47FC-BDB5-67B7667D175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Economic Forces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296988"/>
            <a:ext cx="8074025" cy="4873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3600">
                <a:solidFill>
                  <a:schemeClr val="bg1"/>
                </a:solidFill>
              </a:rPr>
              <a:t>Monitor Key Economic Variables: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altLang="en-US" sz="360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chemeClr val="bg1"/>
                </a:solidFill>
              </a:rPr>
              <a:t>Availability of credit</a:t>
            </a:r>
          </a:p>
          <a:p>
            <a:pPr marL="609600" indent="-609600">
              <a:lnSpc>
                <a:spcPct val="8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chemeClr val="bg1"/>
                </a:solidFill>
              </a:rPr>
              <a:t>Level of disposable income</a:t>
            </a:r>
          </a:p>
          <a:p>
            <a:pPr marL="609600" indent="-609600">
              <a:lnSpc>
                <a:spcPct val="8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chemeClr val="bg1"/>
                </a:solidFill>
              </a:rPr>
              <a:t>Interest rates</a:t>
            </a:r>
          </a:p>
          <a:p>
            <a:pPr marL="609600" indent="-609600">
              <a:lnSpc>
                <a:spcPct val="8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chemeClr val="bg1"/>
                </a:solidFill>
              </a:rPr>
              <a:t>Inflation rates</a:t>
            </a:r>
          </a:p>
          <a:p>
            <a:pPr marL="609600" indent="-609600">
              <a:lnSpc>
                <a:spcPct val="8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chemeClr val="bg1"/>
                </a:solidFill>
              </a:rPr>
              <a:t>Money market rates</a:t>
            </a:r>
          </a:p>
          <a:p>
            <a:pPr marL="609600" indent="-609600">
              <a:lnSpc>
                <a:spcPct val="8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chemeClr val="bg1"/>
                </a:solidFill>
              </a:rPr>
              <a:t>Federal government budget deficits</a:t>
            </a:r>
          </a:p>
          <a:p>
            <a:pPr marL="609600" indent="-609600">
              <a:lnSpc>
                <a:spcPct val="8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chemeClr val="bg1"/>
                </a:solidFill>
              </a:rPr>
              <a:t>Gross domestic product trend</a:t>
            </a:r>
          </a:p>
          <a:p>
            <a:pPr marL="609600" indent="-609600">
              <a:lnSpc>
                <a:spcPct val="8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US" altLang="en-US" sz="2800">
                <a:solidFill>
                  <a:schemeClr val="bg1"/>
                </a:solidFill>
              </a:rPr>
              <a:t>Consumption patterns	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62DFCDE8-073B-4385-BBD2-F3BC8AA81A5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Monitor Key Economic Variables: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296988"/>
            <a:ext cx="8074025" cy="4873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 sz="2800">
              <a:solidFill>
                <a:srgbClr val="003366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altLang="en-US" sz="2800">
                <a:solidFill>
                  <a:schemeClr val="bg1"/>
                </a:solidFill>
              </a:rPr>
              <a:t>Unemployment trends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800">
                <a:solidFill>
                  <a:schemeClr val="bg1"/>
                </a:solidFill>
              </a:rPr>
              <a:t>Worker productivity levels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800">
                <a:solidFill>
                  <a:schemeClr val="bg1"/>
                </a:solidFill>
              </a:rPr>
              <a:t>Value of the dollar in world markets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800">
                <a:solidFill>
                  <a:schemeClr val="bg1"/>
                </a:solidFill>
              </a:rPr>
              <a:t>Stock market trends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800">
                <a:solidFill>
                  <a:schemeClr val="bg1"/>
                </a:solidFill>
              </a:rPr>
              <a:t>Foreign countries’ economic conditions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800">
                <a:solidFill>
                  <a:schemeClr val="bg1"/>
                </a:solidFill>
              </a:rPr>
              <a:t>Import/export factors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800">
                <a:solidFill>
                  <a:schemeClr val="bg1"/>
                </a:solidFill>
              </a:rPr>
              <a:t>Demand shifts for goods/services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800">
                <a:solidFill>
                  <a:schemeClr val="bg1"/>
                </a:solidFill>
              </a:rPr>
              <a:t>Income differences by region/customer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800">
                <a:solidFill>
                  <a:srgbClr val="003366"/>
                </a:solidFill>
              </a:rPr>
              <a:t>	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6B5AA012-4DD1-49A0-9BAA-A08DEDFB80A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Monitor Key Economic Variables: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296988"/>
            <a:ext cx="8074025" cy="4873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 sz="2800">
              <a:solidFill>
                <a:srgbClr val="003366"/>
              </a:solidFill>
            </a:endParaRP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 sz="2800">
                <a:solidFill>
                  <a:schemeClr val="bg1"/>
                </a:solidFill>
              </a:rPr>
              <a:t>Price fluctuations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 sz="2800">
                <a:solidFill>
                  <a:schemeClr val="bg1"/>
                </a:solidFill>
              </a:rPr>
              <a:t>Exportation of labor &amp; capital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 sz="2800">
                <a:solidFill>
                  <a:schemeClr val="bg1"/>
                </a:solidFill>
              </a:rPr>
              <a:t>Monetary policies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 sz="2800">
                <a:solidFill>
                  <a:schemeClr val="bg1"/>
                </a:solidFill>
              </a:rPr>
              <a:t>Fiscal policies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 sz="2800">
                <a:solidFill>
                  <a:schemeClr val="bg1"/>
                </a:solidFill>
              </a:rPr>
              <a:t>Tax rates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 sz="2800">
                <a:solidFill>
                  <a:schemeClr val="bg1"/>
                </a:solidFill>
              </a:rPr>
              <a:t>ECC policies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 sz="2800">
                <a:solidFill>
                  <a:schemeClr val="bg1"/>
                </a:solidFill>
              </a:rPr>
              <a:t>OPEC policies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 sz="2800">
                <a:solidFill>
                  <a:schemeClr val="bg1"/>
                </a:solidFill>
              </a:rPr>
              <a:t>LDC policies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A01B4394-5F9D-4E0E-AA05-5A2C5EF9C55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2176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Social, Cultural, Demographic &amp; Environmental Forces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752600"/>
            <a:ext cx="8074025" cy="4418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Major impact on:</a:t>
            </a:r>
          </a:p>
          <a:p>
            <a:pPr marL="609600" indent="-609600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marL="990600" lvl="1" indent="-266700"/>
            <a:r>
              <a:rPr lang="en-US" altLang="en-US">
                <a:solidFill>
                  <a:schemeClr val="bg1"/>
                </a:solidFill>
              </a:rPr>
              <a:t>Products</a:t>
            </a:r>
          </a:p>
          <a:p>
            <a:pPr marL="990600" lvl="1" indent="-266700"/>
            <a:r>
              <a:rPr lang="en-US" altLang="en-US">
                <a:solidFill>
                  <a:schemeClr val="bg1"/>
                </a:solidFill>
              </a:rPr>
              <a:t>Services</a:t>
            </a:r>
          </a:p>
          <a:p>
            <a:pPr marL="990600" lvl="1" indent="-266700"/>
            <a:r>
              <a:rPr lang="en-US" altLang="en-US">
                <a:solidFill>
                  <a:schemeClr val="bg1"/>
                </a:solidFill>
              </a:rPr>
              <a:t>Markets</a:t>
            </a:r>
          </a:p>
          <a:p>
            <a:pPr marL="990600" lvl="1" indent="-266700"/>
            <a:r>
              <a:rPr lang="en-US" altLang="en-US">
                <a:solidFill>
                  <a:schemeClr val="bg1"/>
                </a:solidFill>
              </a:rPr>
              <a:t>customers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468C29CE-39F5-4D84-939A-E78E41DFDEE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2176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Social, Cultural, Demographic &amp; Environmental Forces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752600"/>
            <a:ext cx="8074025" cy="4418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</a:pPr>
            <a:r>
              <a:rPr lang="en-US" altLang="en-US" sz="3600">
                <a:solidFill>
                  <a:schemeClr val="bg1"/>
                </a:solidFill>
              </a:rPr>
              <a:t>World population &gt; 6 billion</a:t>
            </a:r>
          </a:p>
          <a:p>
            <a:pPr marL="609600" indent="-609600">
              <a:buFontTx/>
              <a:buNone/>
            </a:pPr>
            <a:endParaRPr lang="en-US" altLang="en-US" sz="3600">
              <a:solidFill>
                <a:schemeClr val="bg1"/>
              </a:solidFill>
            </a:endParaRPr>
          </a:p>
          <a:p>
            <a:pPr marL="609600" indent="-609600">
              <a:buSzPct val="80000"/>
            </a:pPr>
            <a:r>
              <a:rPr lang="en-US" altLang="en-US" sz="3600">
                <a:solidFill>
                  <a:schemeClr val="bg1"/>
                </a:solidFill>
              </a:rPr>
              <a:t>U.S. population &lt; 300 million</a:t>
            </a:r>
          </a:p>
          <a:p>
            <a:pPr marL="1371600" lvl="2" indent="-266700">
              <a:buSzPct val="80000"/>
            </a:pPr>
            <a:r>
              <a:rPr lang="en-US" altLang="en-US" sz="2800">
                <a:solidFill>
                  <a:schemeClr val="bg1"/>
                </a:solidFill>
              </a:rPr>
              <a:t>Great potential for domestic production expansion to other markets</a:t>
            </a:r>
          </a:p>
          <a:p>
            <a:pPr marL="1371600" lvl="2" indent="-266700">
              <a:buFontTx/>
              <a:buNone/>
            </a:pPr>
            <a:endParaRPr lang="en-US" altLang="en-US" sz="2800">
              <a:solidFill>
                <a:schemeClr val="bg1"/>
              </a:solidFill>
            </a:endParaRPr>
          </a:p>
          <a:p>
            <a:pPr marL="609600" indent="-609600">
              <a:buSzPct val="80000"/>
            </a:pPr>
            <a:r>
              <a:rPr lang="en-US" altLang="en-US" sz="3600">
                <a:solidFill>
                  <a:schemeClr val="bg1"/>
                </a:solidFill>
              </a:rPr>
              <a:t>Domestic only is a risky strategy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0B3377BC-05B2-4B33-B25F-A423C1EEB44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2176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Social, Cultural, Demographic &amp; Environmental Forces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04213" cy="4418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SzPct val="80000"/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Trends for the 2000’s –</a:t>
            </a:r>
          </a:p>
          <a:p>
            <a:pPr marL="609600" indent="-609600">
              <a:lnSpc>
                <a:spcPct val="90000"/>
              </a:lnSpc>
              <a:buSzPct val="80000"/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marL="990600" lvl="1" indent="-266700">
              <a:lnSpc>
                <a:spcPct val="90000"/>
              </a:lnSpc>
              <a:buSzPct val="80000"/>
            </a:pPr>
            <a:r>
              <a:rPr lang="en-US" altLang="en-US">
                <a:solidFill>
                  <a:schemeClr val="bg1"/>
                </a:solidFill>
              </a:rPr>
              <a:t>More educated consumers</a:t>
            </a:r>
          </a:p>
          <a:p>
            <a:pPr marL="990600" lvl="1" indent="-266700">
              <a:lnSpc>
                <a:spcPct val="90000"/>
              </a:lnSpc>
              <a:buSzPct val="80000"/>
            </a:pPr>
            <a:r>
              <a:rPr lang="en-US" altLang="en-US">
                <a:solidFill>
                  <a:schemeClr val="bg1"/>
                </a:solidFill>
              </a:rPr>
              <a:t>Population aging</a:t>
            </a:r>
          </a:p>
          <a:p>
            <a:pPr marL="990600" lvl="1" indent="-266700">
              <a:lnSpc>
                <a:spcPct val="90000"/>
              </a:lnSpc>
              <a:buSzPct val="80000"/>
            </a:pPr>
            <a:r>
              <a:rPr lang="en-US" altLang="en-US">
                <a:solidFill>
                  <a:schemeClr val="bg1"/>
                </a:solidFill>
              </a:rPr>
              <a:t>Minorities more influential</a:t>
            </a:r>
          </a:p>
          <a:p>
            <a:pPr marL="990600" lvl="1" indent="-266700">
              <a:lnSpc>
                <a:spcPct val="90000"/>
              </a:lnSpc>
              <a:buSzPct val="80000"/>
            </a:pPr>
            <a:r>
              <a:rPr lang="en-US" altLang="en-US">
                <a:solidFill>
                  <a:schemeClr val="bg1"/>
                </a:solidFill>
              </a:rPr>
              <a:t>Local rather than federal solutions</a:t>
            </a:r>
          </a:p>
          <a:p>
            <a:pPr marL="990600" lvl="1" indent="-266700">
              <a:lnSpc>
                <a:spcPct val="90000"/>
              </a:lnSpc>
              <a:buSzPct val="80000"/>
            </a:pPr>
            <a:r>
              <a:rPr lang="en-US" altLang="en-US">
                <a:solidFill>
                  <a:schemeClr val="bg1"/>
                </a:solidFill>
              </a:rPr>
              <a:t>Fixation with youth decreasing</a:t>
            </a:r>
          </a:p>
          <a:p>
            <a:pPr marL="990600" lvl="1" indent="-266700">
              <a:lnSpc>
                <a:spcPct val="90000"/>
              </a:lnSpc>
              <a:buSzPct val="80000"/>
            </a:pPr>
            <a:r>
              <a:rPr lang="en-US" altLang="en-US">
                <a:solidFill>
                  <a:schemeClr val="bg1"/>
                </a:solidFill>
              </a:rPr>
              <a:t>Hispanics increase to 15% by 2021</a:t>
            </a:r>
          </a:p>
          <a:p>
            <a:pPr marL="990600" lvl="1" indent="-266700">
              <a:lnSpc>
                <a:spcPct val="90000"/>
              </a:lnSpc>
              <a:buSzPct val="80000"/>
            </a:pPr>
            <a:r>
              <a:rPr lang="en-US" altLang="en-US">
                <a:solidFill>
                  <a:schemeClr val="bg1"/>
                </a:solidFill>
              </a:rPr>
              <a:t>African Americans increase to 14% by 2021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4F284497-D4B4-4604-A9D9-92FDDCA7CAD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Outline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848600" cy="4114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The Nature of an External Audit</a:t>
            </a:r>
          </a:p>
          <a:p>
            <a:r>
              <a:rPr lang="en-US" altLang="en-US" sz="3600" dirty="0" smtClean="0">
                <a:solidFill>
                  <a:schemeClr val="bg1"/>
                </a:solidFill>
              </a:rPr>
              <a:t>The Industrial Organization View</a:t>
            </a:r>
          </a:p>
          <a:p>
            <a:r>
              <a:rPr lang="en-US" altLang="en-US" sz="3600" dirty="0" smtClean="0">
                <a:solidFill>
                  <a:schemeClr val="bg1"/>
                </a:solidFill>
              </a:rPr>
              <a:t>Economic </a:t>
            </a:r>
            <a:r>
              <a:rPr lang="en-US" altLang="en-US" sz="3600" dirty="0">
                <a:solidFill>
                  <a:schemeClr val="bg1"/>
                </a:solidFill>
              </a:rPr>
              <a:t>Forces</a:t>
            </a:r>
          </a:p>
          <a:p>
            <a:r>
              <a:rPr lang="en-US" altLang="en-US" sz="3600" dirty="0" smtClean="0">
                <a:solidFill>
                  <a:schemeClr val="bg1"/>
                </a:solidFill>
              </a:rPr>
              <a:t>Social</a:t>
            </a:r>
            <a:r>
              <a:rPr lang="en-US" altLang="en-US" sz="3600" dirty="0">
                <a:solidFill>
                  <a:schemeClr val="bg1"/>
                </a:solidFill>
              </a:rPr>
              <a:t>, Cultural, Demographic, and Environmental Forces</a:t>
            </a:r>
          </a:p>
          <a:p>
            <a:pPr>
              <a:buFontTx/>
              <a:buNone/>
            </a:pPr>
            <a:endParaRPr lang="en-US" alt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FA7927EC-5DED-4465-82D4-78494EF8B498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1414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Social, Cultural, Demographic &amp; Environmental Forces 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676400"/>
            <a:ext cx="8074025" cy="4494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chemeClr val="bg1"/>
                </a:solidFill>
              </a:rPr>
              <a:t>Key variables –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>
                <a:solidFill>
                  <a:schemeClr val="bg1"/>
                </a:solidFill>
              </a:rPr>
              <a:t>Childbearing rates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>
                <a:solidFill>
                  <a:schemeClr val="bg1"/>
                </a:solidFill>
              </a:rPr>
              <a:t>Number of special-interest groups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>
                <a:solidFill>
                  <a:schemeClr val="bg1"/>
                </a:solidFill>
              </a:rPr>
              <a:t>Number of marriages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>
                <a:solidFill>
                  <a:schemeClr val="bg1"/>
                </a:solidFill>
              </a:rPr>
              <a:t>Number of divorces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>
                <a:solidFill>
                  <a:schemeClr val="bg1"/>
                </a:solidFill>
              </a:rPr>
              <a:t>Number of births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>
                <a:solidFill>
                  <a:schemeClr val="bg1"/>
                </a:solidFill>
              </a:rPr>
              <a:t>Number of deaths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>
                <a:solidFill>
                  <a:schemeClr val="bg1"/>
                </a:solidFill>
              </a:rPr>
              <a:t>Immigration &amp; emigration rates</a:t>
            </a:r>
            <a:endParaRPr lang="en-US" altLang="en-US" sz="360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4C9C12E9-46E4-42E9-A090-97B261BAA2C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1414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Monitor Key Variables 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676400"/>
            <a:ext cx="8074025" cy="4494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Life expectancy rates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Per capita income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Attitudes toward business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Average disposable income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Buying habits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Ethical concerns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Attitudes toward saving</a:t>
            </a:r>
          </a:p>
          <a:p>
            <a:pPr marL="609600" indent="-609600">
              <a:buFontTx/>
              <a:buNone/>
            </a:pPr>
            <a:endParaRPr lang="en-US" alt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353F4BAA-E708-407F-A6DE-544669C8552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1414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Monitor Key Variables 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676400"/>
            <a:ext cx="8074025" cy="426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Racial equality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Average level of education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Government regulation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Attitudes toward customer service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Attitudes toward product quality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Energy conservation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Social responsibility</a:t>
            </a:r>
          </a:p>
          <a:p>
            <a:pPr marL="609600" indent="-609600">
              <a:buSzPct val="80000"/>
            </a:pPr>
            <a:endParaRPr lang="en-US" altLang="en-US">
              <a:solidFill>
                <a:schemeClr val="bg1"/>
              </a:solidFill>
            </a:endParaRPr>
          </a:p>
          <a:p>
            <a:pPr marL="609600" indent="-609600">
              <a:buFontTx/>
              <a:buNone/>
            </a:pPr>
            <a:endParaRPr lang="en-US" alt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B092E7A2-F10B-4B69-B20F-F5EF5271F61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1414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Monitor Key Variables 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4025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Value placed on leisure time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Recycling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Waste management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Air &amp; water pollution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Ozone depletion</a:t>
            </a: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Endangered species</a:t>
            </a:r>
          </a:p>
          <a:p>
            <a:pPr marL="609600" indent="-609600">
              <a:buSzPct val="80000"/>
            </a:pPr>
            <a:endParaRPr lang="en-US" altLang="en-US">
              <a:solidFill>
                <a:schemeClr val="bg1"/>
              </a:solidFill>
            </a:endParaRPr>
          </a:p>
          <a:p>
            <a:pPr marL="609600" indent="-609600">
              <a:buFontTx/>
              <a:buNone/>
            </a:pPr>
            <a:endParaRPr lang="en-US" alt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DA2FDFEC-1900-4023-81BE-75E8F912CAE2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1414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Political, Govt., &amp; Legal Forces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40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Government Regulation</a:t>
            </a:r>
          </a:p>
          <a:p>
            <a:pPr marL="609600" indent="-609600"/>
            <a:endParaRPr lang="en-US" altLang="en-US" sz="3600">
              <a:solidFill>
                <a:schemeClr val="bg1"/>
              </a:solidFill>
            </a:endParaRPr>
          </a:p>
          <a:p>
            <a:pPr marL="609600" indent="-609600"/>
            <a:r>
              <a:rPr lang="en-US" altLang="en-US" sz="3600">
                <a:solidFill>
                  <a:schemeClr val="bg1"/>
                </a:solidFill>
              </a:rPr>
              <a:t>Key opportunities &amp; key threats</a:t>
            </a:r>
          </a:p>
          <a:p>
            <a:pPr marL="1371600" lvl="2" indent="-266700"/>
            <a:r>
              <a:rPr lang="en-US" altLang="en-US" sz="2800">
                <a:solidFill>
                  <a:schemeClr val="bg1"/>
                </a:solidFill>
              </a:rPr>
              <a:t>Antitrust legislation (Microsoft)</a:t>
            </a:r>
          </a:p>
          <a:p>
            <a:pPr marL="1371600" lvl="2" indent="-266700"/>
            <a:r>
              <a:rPr lang="en-US" altLang="en-US" sz="2800">
                <a:solidFill>
                  <a:schemeClr val="bg1"/>
                </a:solidFill>
              </a:rPr>
              <a:t>Tax rates</a:t>
            </a:r>
          </a:p>
          <a:p>
            <a:pPr marL="1371600" lvl="2" indent="-266700"/>
            <a:r>
              <a:rPr lang="en-US" altLang="en-US" sz="2800">
                <a:solidFill>
                  <a:schemeClr val="bg1"/>
                </a:solidFill>
              </a:rPr>
              <a:t>Lobbying efforts</a:t>
            </a:r>
          </a:p>
          <a:p>
            <a:pPr marL="1371600" lvl="2" indent="-266700"/>
            <a:r>
              <a:rPr lang="en-US" altLang="en-US" sz="2800">
                <a:solidFill>
                  <a:schemeClr val="bg1"/>
                </a:solidFill>
              </a:rPr>
              <a:t>Patent laws</a:t>
            </a:r>
          </a:p>
          <a:p>
            <a:pPr marL="609600" indent="-609600">
              <a:buSzPct val="80000"/>
            </a:pPr>
            <a:endParaRPr lang="en-US" altLang="en-US" sz="2800">
              <a:solidFill>
                <a:schemeClr val="bg1"/>
              </a:solidFill>
            </a:endParaRPr>
          </a:p>
          <a:p>
            <a:pPr marL="609600" indent="-609600"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B99CF2C6-505A-434E-A8F1-AD57E8906075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1414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Political, Govt., &amp; Legal Forces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40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3600">
                <a:solidFill>
                  <a:schemeClr val="bg1"/>
                </a:solidFill>
              </a:rPr>
              <a:t>Increasing Global Interdependence</a:t>
            </a:r>
          </a:p>
          <a:p>
            <a:pPr marL="609600" indent="-609600" algn="ctr">
              <a:lnSpc>
                <a:spcPct val="40000"/>
              </a:lnSpc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/>
            <a:r>
              <a:rPr lang="en-US" altLang="en-US">
                <a:solidFill>
                  <a:schemeClr val="bg1"/>
                </a:solidFill>
              </a:rPr>
              <a:t>Impact of political variables</a:t>
            </a:r>
          </a:p>
          <a:p>
            <a:pPr marL="990600" lvl="1" indent="-266700"/>
            <a:r>
              <a:rPr lang="en-US" altLang="en-US">
                <a:solidFill>
                  <a:schemeClr val="bg1"/>
                </a:solidFill>
              </a:rPr>
              <a:t>Formulation of Strategies</a:t>
            </a:r>
          </a:p>
          <a:p>
            <a:pPr marL="990600" lvl="1" indent="-266700"/>
            <a:r>
              <a:rPr lang="en-US" altLang="en-US">
                <a:solidFill>
                  <a:schemeClr val="bg1"/>
                </a:solidFill>
              </a:rPr>
              <a:t>Implementation of Strategies</a:t>
            </a:r>
          </a:p>
          <a:p>
            <a:pPr marL="990600" lvl="1" indent="-266700"/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AC35B1D5-86A5-4519-A101-218AA3D555DF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1414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Political, Govt., &amp; Legal Forces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40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3600">
                <a:solidFill>
                  <a:schemeClr val="bg1"/>
                </a:solidFill>
              </a:rPr>
              <a:t>Increasing Global Interdependence</a:t>
            </a:r>
          </a:p>
          <a:p>
            <a:pPr marL="609600" indent="-609600" algn="ctr">
              <a:lnSpc>
                <a:spcPct val="40000"/>
              </a:lnSpc>
              <a:buFontTx/>
              <a:buNone/>
            </a:pPr>
            <a:endParaRPr lang="en-US" alt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Strategists in a global economy</a:t>
            </a:r>
          </a:p>
          <a:p>
            <a:pPr marL="1752600" lvl="3" indent="-266700">
              <a:buSzPct val="80000"/>
              <a:buFontTx/>
              <a:buChar char="•"/>
            </a:pPr>
            <a:r>
              <a:rPr lang="en-US" altLang="en-US" sz="2800">
                <a:solidFill>
                  <a:schemeClr val="bg1"/>
                </a:solidFill>
              </a:rPr>
              <a:t>Forecast political climates</a:t>
            </a:r>
          </a:p>
          <a:p>
            <a:pPr marL="1752600" lvl="3" indent="-266700">
              <a:buSzPct val="80000"/>
              <a:buFontTx/>
              <a:buChar char="•"/>
            </a:pPr>
            <a:r>
              <a:rPr lang="en-US" altLang="en-US" sz="2800">
                <a:solidFill>
                  <a:schemeClr val="bg1"/>
                </a:solidFill>
              </a:rPr>
              <a:t>Legalistic skills</a:t>
            </a:r>
          </a:p>
          <a:p>
            <a:pPr marL="1752600" lvl="3" indent="-266700">
              <a:buSzPct val="80000"/>
              <a:buFontTx/>
              <a:buChar char="•"/>
            </a:pPr>
            <a:r>
              <a:rPr lang="en-US" altLang="en-US" sz="2800">
                <a:solidFill>
                  <a:schemeClr val="bg1"/>
                </a:solidFill>
              </a:rPr>
              <a:t>Diverse world cultures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9AD798E3-158E-4C60-8399-544A63229F59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1414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Political, Govt., &amp; Legal Forces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40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Globalization of Industry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endParaRPr lang="en-US" altLang="en-U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90600" lvl="1" indent="-266700">
              <a:lnSpc>
                <a:spcPct val="80000"/>
              </a:lnSpc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Worldwide trend toward similar consumption patterns</a:t>
            </a:r>
          </a:p>
          <a:p>
            <a:pPr marL="990600" lvl="1" indent="-266700">
              <a:lnSpc>
                <a:spcPct val="40000"/>
              </a:lnSpc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marL="990600" lvl="1" indent="-266700">
              <a:lnSpc>
                <a:spcPct val="80000"/>
              </a:lnSpc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Global buyers &amp; sellers</a:t>
            </a:r>
          </a:p>
          <a:p>
            <a:pPr marL="990600" lvl="1" indent="-266700">
              <a:lnSpc>
                <a:spcPct val="40000"/>
              </a:lnSpc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marL="990600" lvl="1" indent="-266700">
              <a:lnSpc>
                <a:spcPct val="80000"/>
              </a:lnSpc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E-commerce</a:t>
            </a:r>
          </a:p>
          <a:p>
            <a:pPr marL="990600" lvl="1" indent="-266700">
              <a:lnSpc>
                <a:spcPct val="40000"/>
              </a:lnSpc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marL="990600" lvl="1" indent="-266700">
              <a:lnSpc>
                <a:spcPct val="80000"/>
              </a:lnSpc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Instant transmission of money &amp; information across continents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6A2F0164-C3E3-4C43-AFF0-DB7C52A6EE4A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1414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Political, Govt., &amp; Legal Forces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40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Key Political, govt., &amp; legal variables</a:t>
            </a: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marL="990600" lvl="1" indent="-266700">
              <a:lnSpc>
                <a:spcPct val="80000"/>
              </a:lnSpc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Government regulation/deregulation</a:t>
            </a:r>
          </a:p>
          <a:p>
            <a:pPr marL="990600" lvl="1" indent="-266700">
              <a:lnSpc>
                <a:spcPct val="80000"/>
              </a:lnSpc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Tax law changes</a:t>
            </a:r>
          </a:p>
          <a:p>
            <a:pPr marL="990600" lvl="1" indent="-266700">
              <a:lnSpc>
                <a:spcPct val="80000"/>
              </a:lnSpc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Special tariffs</a:t>
            </a:r>
          </a:p>
          <a:p>
            <a:pPr marL="990600" lvl="1" indent="-266700">
              <a:lnSpc>
                <a:spcPct val="80000"/>
              </a:lnSpc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Political Action Committees (PACs)</a:t>
            </a:r>
          </a:p>
          <a:p>
            <a:pPr marL="990600" lvl="1" indent="-266700">
              <a:lnSpc>
                <a:spcPct val="80000"/>
              </a:lnSpc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Voter participation rates</a:t>
            </a:r>
          </a:p>
          <a:p>
            <a:pPr marL="990600" lvl="1" indent="-266700">
              <a:lnSpc>
                <a:spcPct val="80000"/>
              </a:lnSpc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Number of patents</a:t>
            </a:r>
          </a:p>
          <a:p>
            <a:pPr marL="990600" lvl="1" indent="-266700">
              <a:lnSpc>
                <a:spcPct val="80000"/>
              </a:lnSpc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Changes in patent laws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alt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4B9F10EE-4CC4-45AA-B852-B013904061B7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3700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Technological Forces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40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Internet changes the nature of opportunities and threats --</a:t>
            </a:r>
          </a:p>
          <a:p>
            <a:pPr marL="609600" indent="-609600">
              <a:buSzPct val="80000"/>
              <a:buFontTx/>
              <a:buNone/>
            </a:pPr>
            <a:endParaRPr lang="en-US" altLang="en-US" sz="2800">
              <a:solidFill>
                <a:schemeClr val="bg1"/>
              </a:solidFill>
            </a:endParaRPr>
          </a:p>
          <a:p>
            <a:pPr marL="1371600" lvl="2" indent="-2667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Alters life cycle of products</a:t>
            </a:r>
          </a:p>
          <a:p>
            <a:pPr marL="1371600" lvl="2" indent="-2667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Increases speed of distribution</a:t>
            </a:r>
          </a:p>
          <a:p>
            <a:pPr marL="1371600" lvl="2" indent="-2667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Creates new products and services</a:t>
            </a:r>
          </a:p>
          <a:p>
            <a:pPr marL="1371600" lvl="2" indent="-2667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Eases limitations of geographic markets</a:t>
            </a:r>
          </a:p>
          <a:p>
            <a:pPr marL="1371600" lvl="2" indent="-2667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Alters economies of scale</a:t>
            </a:r>
          </a:p>
          <a:p>
            <a:pPr marL="1371600" lvl="2" indent="-266700">
              <a:buSzPct val="80000"/>
            </a:pPr>
            <a:r>
              <a:rPr lang="en-US" altLang="en-US">
                <a:solidFill>
                  <a:schemeClr val="bg1"/>
                </a:solidFill>
              </a:rPr>
              <a:t>Changes entry barriers</a:t>
            </a:r>
          </a:p>
          <a:p>
            <a:pPr marL="1371600" lvl="2" indent="-266700">
              <a:buSzPct val="80000"/>
            </a:pPr>
            <a:endParaRPr lang="en-US" altLang="en-US">
              <a:solidFill>
                <a:schemeClr val="bg1"/>
              </a:solidFill>
            </a:endParaRPr>
          </a:p>
          <a:p>
            <a:pPr marL="990600" lvl="1" indent="-266700">
              <a:buSzPct val="80000"/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A889A22D-E90F-40E1-8A4B-1C2147065F2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Outline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848600" cy="4114800"/>
          </a:xfrm>
        </p:spPr>
        <p:txBody>
          <a:bodyPr/>
          <a:lstStyle/>
          <a:p>
            <a:r>
              <a:rPr lang="en-US" altLang="en-US" sz="3600">
                <a:solidFill>
                  <a:schemeClr val="bg1"/>
                </a:solidFill>
              </a:rPr>
              <a:t>Political, Governmental, and Legal Forces</a:t>
            </a:r>
          </a:p>
          <a:p>
            <a:endParaRPr lang="en-US" altLang="en-US" sz="3600">
              <a:solidFill>
                <a:schemeClr val="bg1"/>
              </a:solidFill>
            </a:endParaRPr>
          </a:p>
          <a:p>
            <a:r>
              <a:rPr lang="en-US" altLang="en-US" sz="3600">
                <a:solidFill>
                  <a:schemeClr val="bg1"/>
                </a:solidFill>
              </a:rPr>
              <a:t>Technological Forces</a:t>
            </a:r>
          </a:p>
          <a:p>
            <a:endParaRPr lang="en-US" altLang="en-US" sz="3600">
              <a:solidFill>
                <a:schemeClr val="bg1"/>
              </a:solidFill>
            </a:endParaRPr>
          </a:p>
          <a:p>
            <a:r>
              <a:rPr lang="en-US" altLang="en-US" sz="3600">
                <a:solidFill>
                  <a:schemeClr val="bg1"/>
                </a:solidFill>
              </a:rPr>
              <a:t>Competitive Forces</a:t>
            </a:r>
          </a:p>
          <a:p>
            <a:pPr>
              <a:buFontTx/>
              <a:buNone/>
            </a:pPr>
            <a:endParaRPr lang="en-US" altLang="en-US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6464C05C-4377-402A-9028-26C9B6A471B8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3700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Technological Forces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40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Capitalizing on Information Technology (IT)</a:t>
            </a:r>
          </a:p>
          <a:p>
            <a:pPr marL="609600" indent="-609600" algn="ctr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marL="609600" indent="-609600" algn="ctr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marL="609600" indent="-609600"/>
            <a:r>
              <a:rPr lang="en-US" altLang="en-US">
                <a:solidFill>
                  <a:schemeClr val="bg1"/>
                </a:solidFill>
              </a:rPr>
              <a:t>Chief Information Officer (CIO)</a:t>
            </a:r>
          </a:p>
          <a:p>
            <a:pPr marL="609600" indent="-609600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marL="609600" indent="-609600"/>
            <a:r>
              <a:rPr lang="en-US" altLang="en-US">
                <a:solidFill>
                  <a:schemeClr val="bg1"/>
                </a:solidFill>
              </a:rPr>
              <a:t>Chief Technology Officer (CTO)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55CDE7E8-9C50-4945-8E16-8FCED7A12322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3700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Technological Forces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40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Technology-based issues</a:t>
            </a:r>
          </a:p>
          <a:p>
            <a:pPr marL="609600" indent="-609600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marL="990600" lvl="1" indent="-266700"/>
            <a:r>
              <a:rPr lang="en-US" altLang="en-US">
                <a:solidFill>
                  <a:schemeClr val="bg1"/>
                </a:solidFill>
              </a:rPr>
              <a:t>Underlie nearly every strategic decision</a:t>
            </a:r>
          </a:p>
          <a:p>
            <a:pPr marL="1371600" lvl="2" indent="-266700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and Future Forecast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Linear </a:t>
            </a:r>
            <a:r>
              <a:rPr lang="en-US" dirty="0">
                <a:solidFill>
                  <a:schemeClr val="bg1"/>
                </a:solidFill>
              </a:rPr>
              <a:t>regression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is based on the assumption that the future will be just like the past.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Fred R. David</a:t>
            </a:r>
          </a:p>
          <a:p>
            <a:r>
              <a:rPr lang="en-US" altLang="en-US" smtClean="0"/>
              <a:t>Prentice Hall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Ch.3-</a:t>
            </a:r>
            <a:fld id="{79100915-A69C-4EE2-86B5-15B32CFFE3A5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5989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711AFB82-F49B-4751-AF95-D480F2069426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3700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Competitive Forces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40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marL="609600" indent="-609600">
              <a:buSzPct val="80000"/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marL="609600" indent="-609600">
              <a:buSzPct val="80000"/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Collection and evaluation of information on competitors is essential for successful strategy formulation</a:t>
            </a:r>
          </a:p>
          <a:p>
            <a:pPr marL="609600" indent="-609600">
              <a:buSzPct val="80000"/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marL="1371600" lvl="2" indent="-266700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128E2B87-2C15-404A-9583-109C4218005E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3700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Competitive Forces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40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marL="609600" indent="-609600">
              <a:buSzPct val="80000"/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marL="609600" indent="-609600">
              <a:buSzPct val="80000"/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Competition in virtually all industries can be described as intense.</a:t>
            </a:r>
          </a:p>
          <a:p>
            <a:pPr marL="609600" indent="-609600">
              <a:buSzPct val="80000"/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marL="1371600" lvl="2" indent="-266700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BE46A212-CF2C-4560-9D7B-C1181DF44244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3700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Competitive Forces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40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SzPct val="80000"/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Identifying rival firms</a:t>
            </a:r>
          </a:p>
          <a:p>
            <a:pPr marL="990600" lvl="1" indent="-266700">
              <a:lnSpc>
                <a:spcPct val="90000"/>
              </a:lnSpc>
              <a:buSzPct val="80000"/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Strengths</a:t>
            </a:r>
          </a:p>
          <a:p>
            <a:pPr marL="990600" lvl="1" indent="-266700">
              <a:lnSpc>
                <a:spcPct val="90000"/>
              </a:lnSpc>
              <a:buSzPct val="80000"/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Weaknesses</a:t>
            </a:r>
          </a:p>
          <a:p>
            <a:pPr marL="990600" lvl="1" indent="-266700">
              <a:lnSpc>
                <a:spcPct val="90000"/>
              </a:lnSpc>
              <a:buSzPct val="80000"/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Capabilities</a:t>
            </a:r>
          </a:p>
          <a:p>
            <a:pPr marL="990600" lvl="1" indent="-266700">
              <a:lnSpc>
                <a:spcPct val="90000"/>
              </a:lnSpc>
              <a:buSzPct val="80000"/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Opportunities</a:t>
            </a:r>
          </a:p>
          <a:p>
            <a:pPr marL="990600" lvl="1" indent="-266700">
              <a:lnSpc>
                <a:spcPct val="90000"/>
              </a:lnSpc>
              <a:buSzPct val="80000"/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Threats</a:t>
            </a:r>
          </a:p>
          <a:p>
            <a:pPr marL="990600" lvl="1" indent="-266700">
              <a:lnSpc>
                <a:spcPct val="90000"/>
              </a:lnSpc>
              <a:buSzPct val="80000"/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Objectives</a:t>
            </a:r>
          </a:p>
          <a:p>
            <a:pPr marL="990600" lvl="1" indent="-266700">
              <a:lnSpc>
                <a:spcPct val="90000"/>
              </a:lnSpc>
              <a:buSzPct val="80000"/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Strategies</a:t>
            </a:r>
          </a:p>
          <a:p>
            <a:pPr marL="1371600" lvl="2" indent="-266700">
              <a:lnSpc>
                <a:spcPct val="90000"/>
              </a:lnSpc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EDBC246F-069F-4FB9-BA10-2179D54358BF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3700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Competitive Forces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40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Key Questions About Competitors:</a:t>
            </a:r>
          </a:p>
          <a:p>
            <a:pPr marL="990600" lvl="1" indent="-266700">
              <a:buSzPct val="80000"/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Their strengths</a:t>
            </a:r>
          </a:p>
          <a:p>
            <a:pPr marL="990600" lvl="1" indent="-266700">
              <a:buSzPct val="80000"/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Their weaknesses</a:t>
            </a:r>
          </a:p>
          <a:p>
            <a:pPr marL="990600" lvl="1" indent="-266700">
              <a:buSzPct val="80000"/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Their objectives and strategies</a:t>
            </a:r>
          </a:p>
          <a:p>
            <a:pPr marL="990600" lvl="1" indent="-266700">
              <a:buSzPct val="80000"/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Their responses to all external variables (e.g. social, political, demographic, etc.)</a:t>
            </a:r>
          </a:p>
          <a:p>
            <a:pPr marL="990600" lvl="1" indent="-266700">
              <a:buSzPct val="80000"/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Their vulnerability to our alternative strategies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4E2D1347-F520-493C-B3A5-3107D7841F83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3700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Competitive Forces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40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Key Questions About Competitors:</a:t>
            </a:r>
          </a:p>
          <a:p>
            <a:pPr marL="990600" lvl="1" indent="-266700">
              <a:buSzPct val="80000"/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Our vulnerability to successful strategic counterattack</a:t>
            </a:r>
          </a:p>
          <a:p>
            <a:pPr marL="990600" lvl="1" indent="-266700">
              <a:buSzPct val="80000"/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Our product and service positioning relative to competitors</a:t>
            </a:r>
          </a:p>
          <a:p>
            <a:pPr marL="990600" lvl="1" indent="-266700">
              <a:buSzPct val="80000"/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Entry and exit of firms in the industry</a:t>
            </a:r>
          </a:p>
          <a:p>
            <a:pPr marL="990600" lvl="1" indent="-266700">
              <a:buSzPct val="80000"/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Key factors for our current position in industry</a:t>
            </a:r>
          </a:p>
          <a:p>
            <a:pPr marL="990600" lvl="1" indent="-266700">
              <a:buSzPct val="80000"/>
              <a:buFontTx/>
              <a:buChar char="•"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9FF3CE57-9657-4C3D-870B-2CB696824B7A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3700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Competitive Forces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40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Key Questions About Competitors:</a:t>
            </a:r>
          </a:p>
          <a:p>
            <a:pPr marL="990600" lvl="1" indent="-266700">
              <a:buSzPct val="80000"/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Sales and profit rankings of competitors over time</a:t>
            </a:r>
          </a:p>
          <a:p>
            <a:pPr marL="990600" lvl="1" indent="-266700">
              <a:buSzPct val="80000"/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Nature of supplier and distributor relationships</a:t>
            </a:r>
          </a:p>
          <a:p>
            <a:pPr marL="990600" lvl="1" indent="-266700">
              <a:buSzPct val="80000"/>
              <a:buFontTx/>
              <a:buChar char="•"/>
            </a:pPr>
            <a:r>
              <a:rPr lang="en-US" altLang="en-US">
                <a:solidFill>
                  <a:schemeClr val="bg1"/>
                </a:solidFill>
              </a:rPr>
              <a:t>The threat of substitute products or services</a:t>
            </a:r>
          </a:p>
          <a:p>
            <a:pPr marL="990600" lvl="1" indent="-266700">
              <a:buSzPct val="80000"/>
              <a:buFontTx/>
              <a:buChar char="•"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CAA90543-2192-427E-BB57-5C56AC6519AD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3700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Competitive Forces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40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3600">
                <a:solidFill>
                  <a:schemeClr val="bg1"/>
                </a:solidFill>
              </a:rPr>
              <a:t>Sources of Corporate Information:</a:t>
            </a:r>
          </a:p>
          <a:p>
            <a:pPr marL="990600" lvl="1" indent="-266700">
              <a:lnSpc>
                <a:spcPct val="90000"/>
              </a:lnSpc>
              <a:buFontTx/>
              <a:buChar char="•"/>
            </a:pPr>
            <a:r>
              <a:rPr lang="en-US" altLang="en-US" i="1">
                <a:solidFill>
                  <a:schemeClr val="bg1"/>
                </a:solidFill>
              </a:rPr>
              <a:t>Moody’s Manuals</a:t>
            </a:r>
          </a:p>
          <a:p>
            <a:pPr marL="990600" lvl="1" indent="-266700">
              <a:lnSpc>
                <a:spcPct val="90000"/>
              </a:lnSpc>
              <a:buFontTx/>
              <a:buChar char="•"/>
            </a:pPr>
            <a:r>
              <a:rPr lang="en-US" altLang="en-US" i="1">
                <a:solidFill>
                  <a:schemeClr val="bg1"/>
                </a:solidFill>
              </a:rPr>
              <a:t>Standard Corporation Descriptions</a:t>
            </a:r>
          </a:p>
          <a:p>
            <a:pPr marL="990600" lvl="1" indent="-266700">
              <a:lnSpc>
                <a:spcPct val="90000"/>
              </a:lnSpc>
              <a:buFontTx/>
              <a:buChar char="•"/>
            </a:pPr>
            <a:r>
              <a:rPr lang="en-US" altLang="en-US" i="1">
                <a:solidFill>
                  <a:schemeClr val="bg1"/>
                </a:solidFill>
              </a:rPr>
              <a:t>Value Line Investment Surveys</a:t>
            </a:r>
          </a:p>
          <a:p>
            <a:pPr marL="990600" lvl="1" indent="-266700">
              <a:lnSpc>
                <a:spcPct val="90000"/>
              </a:lnSpc>
              <a:buFontTx/>
              <a:buChar char="•"/>
            </a:pPr>
            <a:r>
              <a:rPr lang="en-US" altLang="en-US" i="1">
                <a:solidFill>
                  <a:schemeClr val="bg1"/>
                </a:solidFill>
              </a:rPr>
              <a:t>Dun’s Business Rankings</a:t>
            </a:r>
          </a:p>
          <a:p>
            <a:pPr marL="990600" lvl="1" indent="-266700">
              <a:lnSpc>
                <a:spcPct val="90000"/>
              </a:lnSpc>
              <a:buFontTx/>
              <a:buChar char="•"/>
            </a:pPr>
            <a:r>
              <a:rPr lang="en-US" altLang="en-US" i="1">
                <a:solidFill>
                  <a:schemeClr val="bg1"/>
                </a:solidFill>
              </a:rPr>
              <a:t>Standard &amp; Poor’s Industry Surveys</a:t>
            </a:r>
          </a:p>
          <a:p>
            <a:pPr marL="990600" lvl="1" indent="-266700">
              <a:lnSpc>
                <a:spcPct val="90000"/>
              </a:lnSpc>
              <a:buFontTx/>
              <a:buChar char="•"/>
            </a:pPr>
            <a:r>
              <a:rPr lang="en-US" altLang="en-US" i="1">
                <a:solidFill>
                  <a:schemeClr val="bg1"/>
                </a:solidFill>
              </a:rPr>
              <a:t>Industry Week</a:t>
            </a:r>
          </a:p>
          <a:p>
            <a:pPr marL="990600" lvl="1" indent="-266700">
              <a:lnSpc>
                <a:spcPct val="90000"/>
              </a:lnSpc>
              <a:buFontTx/>
              <a:buChar char="•"/>
            </a:pPr>
            <a:r>
              <a:rPr lang="en-US" altLang="en-US" i="1">
                <a:solidFill>
                  <a:schemeClr val="bg1"/>
                </a:solidFill>
              </a:rPr>
              <a:t>Forbes, Fortune, Business Week</a:t>
            </a:r>
          </a:p>
          <a:p>
            <a:pPr marL="990600" lvl="1" indent="-266700">
              <a:lnSpc>
                <a:spcPct val="90000"/>
              </a:lnSpc>
              <a:buFontTx/>
              <a:buChar char="•"/>
            </a:pPr>
            <a:endParaRPr lang="en-US" altLang="en-US" i="1">
              <a:solidFill>
                <a:schemeClr val="bg1"/>
              </a:solidFill>
            </a:endParaRPr>
          </a:p>
          <a:p>
            <a:pPr marL="990600" lvl="1" indent="-266700">
              <a:lnSpc>
                <a:spcPct val="90000"/>
              </a:lnSpc>
              <a:buSzPct val="80000"/>
              <a:buFontTx/>
              <a:buChar char="•"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549FDE55-C10D-4C2D-9117-BC12BB98655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69225" cy="762000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chemeClr val="tx1"/>
                </a:solidFill>
              </a:rPr>
              <a:t>The External Assessment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69225" cy="42656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altLang="en-US" i="1">
                <a:solidFill>
                  <a:schemeClr val="bg1"/>
                </a:solidFill>
              </a:rPr>
              <a:t>Prediction is very difficult, especially about the future. </a:t>
            </a:r>
          </a:p>
          <a:p>
            <a:pPr>
              <a:buFontTx/>
              <a:buNone/>
            </a:pPr>
            <a:r>
              <a:rPr lang="en-US" altLang="en-US" i="1">
                <a:solidFill>
                  <a:schemeClr val="bg1"/>
                </a:solidFill>
              </a:rPr>
              <a:t>-- </a:t>
            </a:r>
            <a:r>
              <a:rPr lang="en-US" altLang="en-US">
                <a:solidFill>
                  <a:schemeClr val="bg1"/>
                </a:solidFill>
              </a:rPr>
              <a:t>Neils Bohr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ED82D8B4-0D63-4796-8D57-F935B82DA4E6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847012" cy="13700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Competitive Forces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40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SzPct val="80000"/>
              <a:buFontTx/>
              <a:buNone/>
            </a:pPr>
            <a:r>
              <a:rPr lang="en-US" altLang="en-US" sz="3600">
                <a:solidFill>
                  <a:schemeClr val="bg1"/>
                </a:solidFill>
              </a:rPr>
              <a:t>Competitive Intelligence Programs:</a:t>
            </a:r>
          </a:p>
          <a:p>
            <a:pPr marL="609600" indent="-609600">
              <a:lnSpc>
                <a:spcPct val="90000"/>
              </a:lnSpc>
              <a:buSzPct val="80000"/>
              <a:buFontTx/>
              <a:buNone/>
            </a:pPr>
            <a:endParaRPr lang="en-US" altLang="en-US" sz="360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altLang="en-US" sz="3600" i="1">
                <a:solidFill>
                  <a:schemeClr val="bg1"/>
                </a:solidFill>
              </a:rPr>
              <a:t>Systematic and ethical process for gathering and analyzing information about the competition’s activities and general business trends to further a business’ own goals</a:t>
            </a:r>
            <a:r>
              <a:rPr lang="en-US" altLang="en-US" sz="360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5750CFFA-F285-4782-BC57-F8CE03B81694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4588" y="153988"/>
            <a:ext cx="6778625" cy="8366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>
                <a:solidFill>
                  <a:schemeClr val="tx1"/>
                </a:solidFill>
              </a:rPr>
              <a:t>Competitive Analysis:  Porter’s Five-Forces Model</a:t>
            </a:r>
          </a:p>
        </p:txBody>
      </p:sp>
      <p:sp>
        <p:nvSpPr>
          <p:cNvPr id="309251" name="Freeform 3"/>
          <p:cNvSpPr>
            <a:spLocks/>
          </p:cNvSpPr>
          <p:nvPr/>
        </p:nvSpPr>
        <p:spPr bwMode="auto">
          <a:xfrm>
            <a:off x="2209800" y="1219200"/>
            <a:ext cx="4725988" cy="763588"/>
          </a:xfrm>
          <a:custGeom>
            <a:avLst/>
            <a:gdLst>
              <a:gd name="T0" fmla="*/ 0 w 2977"/>
              <a:gd name="T1" fmla="*/ 0 h 481"/>
              <a:gd name="T2" fmla="*/ 0 w 2977"/>
              <a:gd name="T3" fmla="*/ 480 h 481"/>
              <a:gd name="T4" fmla="*/ 2976 w 2977"/>
              <a:gd name="T5" fmla="*/ 480 h 481"/>
              <a:gd name="T6" fmla="*/ 2976 w 2977"/>
              <a:gd name="T7" fmla="*/ 0 h 481"/>
              <a:gd name="T8" fmla="*/ 0 w 2977"/>
              <a:gd name="T9" fmla="*/ 0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77" h="481">
                <a:moveTo>
                  <a:pt x="0" y="0"/>
                </a:moveTo>
                <a:lnTo>
                  <a:pt x="0" y="480"/>
                </a:lnTo>
                <a:lnTo>
                  <a:pt x="2976" y="480"/>
                </a:lnTo>
                <a:lnTo>
                  <a:pt x="2976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9999FF"/>
              </a:gs>
              <a:gs pos="100000">
                <a:srgbClr val="9999FF">
                  <a:gamma/>
                  <a:tint val="60000"/>
                  <a:invGamma/>
                </a:srgbClr>
              </a:gs>
            </a:gsLst>
            <a:path path="rect">
              <a:fillToRect l="100000" b="100000"/>
            </a:path>
          </a:gra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2306638" y="1270000"/>
            <a:ext cx="4530725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 anchorCtr="1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Tahoma" panose="020B0604030504040204" pitchFamily="34" charset="0"/>
              </a:rPr>
              <a:t>Potential development 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Tahoma" panose="020B0604030504040204" pitchFamily="34" charset="0"/>
              </a:rPr>
              <a:t>of substitute products</a:t>
            </a:r>
          </a:p>
        </p:txBody>
      </p:sp>
      <p:sp>
        <p:nvSpPr>
          <p:cNvPr id="309253" name="Freeform 5"/>
          <p:cNvSpPr>
            <a:spLocks/>
          </p:cNvSpPr>
          <p:nvPr/>
        </p:nvSpPr>
        <p:spPr bwMode="auto">
          <a:xfrm>
            <a:off x="3352800" y="2971800"/>
            <a:ext cx="2287588" cy="1068388"/>
          </a:xfrm>
          <a:custGeom>
            <a:avLst/>
            <a:gdLst>
              <a:gd name="T0" fmla="*/ 0 w 1441"/>
              <a:gd name="T1" fmla="*/ 0 h 673"/>
              <a:gd name="T2" fmla="*/ 0 w 1441"/>
              <a:gd name="T3" fmla="*/ 672 h 673"/>
              <a:gd name="T4" fmla="*/ 1440 w 1441"/>
              <a:gd name="T5" fmla="*/ 672 h 673"/>
              <a:gd name="T6" fmla="*/ 1440 w 1441"/>
              <a:gd name="T7" fmla="*/ 0 h 673"/>
              <a:gd name="T8" fmla="*/ 0 w 1441"/>
              <a:gd name="T9" fmla="*/ 0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1" h="673">
                <a:moveTo>
                  <a:pt x="0" y="0"/>
                </a:moveTo>
                <a:lnTo>
                  <a:pt x="0" y="672"/>
                </a:lnTo>
                <a:lnTo>
                  <a:pt x="1440" y="672"/>
                </a:lnTo>
                <a:lnTo>
                  <a:pt x="1440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FCC99"/>
              </a:gs>
              <a:gs pos="100000">
                <a:srgbClr val="FFCC99">
                  <a:gamma/>
                  <a:tint val="60000"/>
                  <a:invGamma/>
                </a:srgbClr>
              </a:gs>
            </a:gsLst>
            <a:path path="rect">
              <a:fillToRect l="100000" b="100000"/>
            </a:path>
          </a:gra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54" name="Rectangle 6"/>
          <p:cNvSpPr>
            <a:spLocks noChangeArrowheads="1"/>
          </p:cNvSpPr>
          <p:nvPr/>
        </p:nvSpPr>
        <p:spPr bwMode="auto">
          <a:xfrm>
            <a:off x="3449638" y="3022600"/>
            <a:ext cx="2092325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Tahoma" panose="020B0604030504040204" pitchFamily="34" charset="0"/>
              </a:rPr>
              <a:t>Rivalry among 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Tahoma" panose="020B0604030504040204" pitchFamily="34" charset="0"/>
              </a:rPr>
              <a:t>competing firms</a:t>
            </a:r>
          </a:p>
        </p:txBody>
      </p:sp>
      <p:sp>
        <p:nvSpPr>
          <p:cNvPr id="309255" name="Freeform 7"/>
          <p:cNvSpPr>
            <a:spLocks/>
          </p:cNvSpPr>
          <p:nvPr/>
        </p:nvSpPr>
        <p:spPr bwMode="auto">
          <a:xfrm>
            <a:off x="152400" y="3200400"/>
            <a:ext cx="2439988" cy="763588"/>
          </a:xfrm>
          <a:custGeom>
            <a:avLst/>
            <a:gdLst>
              <a:gd name="T0" fmla="*/ 0 w 1537"/>
              <a:gd name="T1" fmla="*/ 0 h 481"/>
              <a:gd name="T2" fmla="*/ 0 w 1537"/>
              <a:gd name="T3" fmla="*/ 480 h 481"/>
              <a:gd name="T4" fmla="*/ 1536 w 1537"/>
              <a:gd name="T5" fmla="*/ 480 h 481"/>
              <a:gd name="T6" fmla="*/ 1536 w 1537"/>
              <a:gd name="T7" fmla="*/ 0 h 481"/>
              <a:gd name="T8" fmla="*/ 0 w 1537"/>
              <a:gd name="T9" fmla="*/ 0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7" h="481">
                <a:moveTo>
                  <a:pt x="0" y="0"/>
                </a:moveTo>
                <a:lnTo>
                  <a:pt x="0" y="480"/>
                </a:lnTo>
                <a:lnTo>
                  <a:pt x="1536" y="480"/>
                </a:lnTo>
                <a:lnTo>
                  <a:pt x="1536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60000"/>
                  <a:invGamma/>
                </a:srgbClr>
              </a:gs>
            </a:gsLst>
            <a:path path="rect">
              <a:fillToRect l="100000" b="100000"/>
            </a:path>
          </a:gra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56" name="Rectangle 8"/>
          <p:cNvSpPr>
            <a:spLocks noChangeArrowheads="1"/>
          </p:cNvSpPr>
          <p:nvPr/>
        </p:nvSpPr>
        <p:spPr bwMode="auto">
          <a:xfrm>
            <a:off x="249238" y="3251200"/>
            <a:ext cx="2244725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Tahoma" panose="020B0604030504040204" pitchFamily="34" charset="0"/>
              </a:rPr>
              <a:t>Bargaining power 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Tahoma" panose="020B0604030504040204" pitchFamily="34" charset="0"/>
              </a:rPr>
              <a:t>of suppliers</a:t>
            </a:r>
          </a:p>
        </p:txBody>
      </p:sp>
      <p:sp>
        <p:nvSpPr>
          <p:cNvPr id="309257" name="Line 9"/>
          <p:cNvSpPr>
            <a:spLocks noChangeShapeType="1"/>
          </p:cNvSpPr>
          <p:nvPr/>
        </p:nvSpPr>
        <p:spPr bwMode="auto">
          <a:xfrm flipH="1">
            <a:off x="458788" y="6858000"/>
            <a:ext cx="150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58" name="Freeform 10"/>
          <p:cNvSpPr>
            <a:spLocks/>
          </p:cNvSpPr>
          <p:nvPr/>
        </p:nvSpPr>
        <p:spPr bwMode="auto">
          <a:xfrm>
            <a:off x="2209800" y="5105400"/>
            <a:ext cx="4725988" cy="763588"/>
          </a:xfrm>
          <a:custGeom>
            <a:avLst/>
            <a:gdLst>
              <a:gd name="T0" fmla="*/ 0 w 2977"/>
              <a:gd name="T1" fmla="*/ 0 h 481"/>
              <a:gd name="T2" fmla="*/ 0 w 2977"/>
              <a:gd name="T3" fmla="*/ 480 h 481"/>
              <a:gd name="T4" fmla="*/ 2976 w 2977"/>
              <a:gd name="T5" fmla="*/ 480 h 481"/>
              <a:gd name="T6" fmla="*/ 2976 w 2977"/>
              <a:gd name="T7" fmla="*/ 0 h 481"/>
              <a:gd name="T8" fmla="*/ 0 w 2977"/>
              <a:gd name="T9" fmla="*/ 0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77" h="481">
                <a:moveTo>
                  <a:pt x="0" y="0"/>
                </a:moveTo>
                <a:lnTo>
                  <a:pt x="0" y="480"/>
                </a:lnTo>
                <a:lnTo>
                  <a:pt x="2976" y="480"/>
                </a:lnTo>
                <a:lnTo>
                  <a:pt x="2976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CECFF"/>
              </a:gs>
              <a:gs pos="100000">
                <a:srgbClr val="CCECFF">
                  <a:gamma/>
                  <a:tint val="60000"/>
                  <a:invGamma/>
                </a:srgbClr>
              </a:gs>
            </a:gsLst>
            <a:path path="rect">
              <a:fillToRect l="100000" b="100000"/>
            </a:path>
          </a:gra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59" name="Rectangle 11"/>
          <p:cNvSpPr>
            <a:spLocks noChangeArrowheads="1"/>
          </p:cNvSpPr>
          <p:nvPr/>
        </p:nvSpPr>
        <p:spPr bwMode="auto">
          <a:xfrm>
            <a:off x="2306638" y="5156200"/>
            <a:ext cx="4530725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 anchorCtr="1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Tahoma" panose="020B0604030504040204" pitchFamily="34" charset="0"/>
              </a:rPr>
              <a:t>Potential entry of new competitors</a:t>
            </a:r>
          </a:p>
        </p:txBody>
      </p:sp>
      <p:sp>
        <p:nvSpPr>
          <p:cNvPr id="309260" name="Freeform 12"/>
          <p:cNvSpPr>
            <a:spLocks/>
          </p:cNvSpPr>
          <p:nvPr/>
        </p:nvSpPr>
        <p:spPr bwMode="auto">
          <a:xfrm>
            <a:off x="6400800" y="3200400"/>
            <a:ext cx="2439988" cy="763588"/>
          </a:xfrm>
          <a:custGeom>
            <a:avLst/>
            <a:gdLst>
              <a:gd name="T0" fmla="*/ 0 w 1537"/>
              <a:gd name="T1" fmla="*/ 0 h 481"/>
              <a:gd name="T2" fmla="*/ 0 w 1537"/>
              <a:gd name="T3" fmla="*/ 480 h 481"/>
              <a:gd name="T4" fmla="*/ 1536 w 1537"/>
              <a:gd name="T5" fmla="*/ 480 h 481"/>
              <a:gd name="T6" fmla="*/ 1536 w 1537"/>
              <a:gd name="T7" fmla="*/ 0 h 481"/>
              <a:gd name="T8" fmla="*/ 0 w 1537"/>
              <a:gd name="T9" fmla="*/ 0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7" h="481">
                <a:moveTo>
                  <a:pt x="0" y="0"/>
                </a:moveTo>
                <a:lnTo>
                  <a:pt x="0" y="480"/>
                </a:lnTo>
                <a:lnTo>
                  <a:pt x="1536" y="480"/>
                </a:lnTo>
                <a:lnTo>
                  <a:pt x="1536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CFFCC"/>
              </a:gs>
              <a:gs pos="100000">
                <a:srgbClr val="CCFFCC">
                  <a:gamma/>
                  <a:tint val="60000"/>
                  <a:invGamma/>
                </a:srgbClr>
              </a:gs>
            </a:gsLst>
            <a:path path="rect">
              <a:fillToRect l="100000" b="100000"/>
            </a:path>
          </a:gra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61" name="Rectangle 13"/>
          <p:cNvSpPr>
            <a:spLocks noChangeArrowheads="1"/>
          </p:cNvSpPr>
          <p:nvPr/>
        </p:nvSpPr>
        <p:spPr bwMode="auto">
          <a:xfrm>
            <a:off x="6497638" y="3251200"/>
            <a:ext cx="2244725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Tahoma" panose="020B0604030504040204" pitchFamily="34" charset="0"/>
              </a:rPr>
              <a:t>Bargaining power 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Tahoma" panose="020B0604030504040204" pitchFamily="34" charset="0"/>
              </a:rPr>
              <a:t>of consumers</a:t>
            </a:r>
          </a:p>
        </p:txBody>
      </p:sp>
      <p:sp>
        <p:nvSpPr>
          <p:cNvPr id="309262" name="Freeform 14"/>
          <p:cNvSpPr>
            <a:spLocks/>
          </p:cNvSpPr>
          <p:nvPr/>
        </p:nvSpPr>
        <p:spPr bwMode="auto">
          <a:xfrm>
            <a:off x="4419600" y="1981200"/>
            <a:ext cx="306388" cy="992188"/>
          </a:xfrm>
          <a:custGeom>
            <a:avLst/>
            <a:gdLst>
              <a:gd name="T0" fmla="*/ 96 w 193"/>
              <a:gd name="T1" fmla="*/ 0 h 625"/>
              <a:gd name="T2" fmla="*/ 192 w 193"/>
              <a:gd name="T3" fmla="*/ 125 h 625"/>
              <a:gd name="T4" fmla="*/ 144 w 193"/>
              <a:gd name="T5" fmla="*/ 125 h 625"/>
              <a:gd name="T6" fmla="*/ 144 w 193"/>
              <a:gd name="T7" fmla="*/ 499 h 625"/>
              <a:gd name="T8" fmla="*/ 192 w 193"/>
              <a:gd name="T9" fmla="*/ 499 h 625"/>
              <a:gd name="T10" fmla="*/ 96 w 193"/>
              <a:gd name="T11" fmla="*/ 624 h 625"/>
              <a:gd name="T12" fmla="*/ 0 w 193"/>
              <a:gd name="T13" fmla="*/ 499 h 625"/>
              <a:gd name="T14" fmla="*/ 48 w 193"/>
              <a:gd name="T15" fmla="*/ 499 h 625"/>
              <a:gd name="T16" fmla="*/ 48 w 193"/>
              <a:gd name="T17" fmla="*/ 125 h 625"/>
              <a:gd name="T18" fmla="*/ 0 w 193"/>
              <a:gd name="T19" fmla="*/ 125 h 625"/>
              <a:gd name="T20" fmla="*/ 96 w 193"/>
              <a:gd name="T21" fmla="*/ 0 h 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3" h="625">
                <a:moveTo>
                  <a:pt x="96" y="0"/>
                </a:moveTo>
                <a:lnTo>
                  <a:pt x="192" y="125"/>
                </a:lnTo>
                <a:lnTo>
                  <a:pt x="144" y="125"/>
                </a:lnTo>
                <a:lnTo>
                  <a:pt x="144" y="499"/>
                </a:lnTo>
                <a:lnTo>
                  <a:pt x="192" y="499"/>
                </a:lnTo>
                <a:lnTo>
                  <a:pt x="96" y="624"/>
                </a:lnTo>
                <a:lnTo>
                  <a:pt x="0" y="499"/>
                </a:lnTo>
                <a:lnTo>
                  <a:pt x="48" y="499"/>
                </a:lnTo>
                <a:lnTo>
                  <a:pt x="48" y="125"/>
                </a:lnTo>
                <a:lnTo>
                  <a:pt x="0" y="125"/>
                </a:lnTo>
                <a:lnTo>
                  <a:pt x="96" y="0"/>
                </a:lnTo>
              </a:path>
            </a:pathLst>
          </a:custGeom>
          <a:solidFill>
            <a:srgbClr val="8000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63" name="Freeform 15"/>
          <p:cNvSpPr>
            <a:spLocks/>
          </p:cNvSpPr>
          <p:nvPr/>
        </p:nvSpPr>
        <p:spPr bwMode="auto">
          <a:xfrm>
            <a:off x="4419600" y="4038600"/>
            <a:ext cx="306388" cy="1068388"/>
          </a:xfrm>
          <a:custGeom>
            <a:avLst/>
            <a:gdLst>
              <a:gd name="T0" fmla="*/ 96 w 193"/>
              <a:gd name="T1" fmla="*/ 0 h 673"/>
              <a:gd name="T2" fmla="*/ 192 w 193"/>
              <a:gd name="T3" fmla="*/ 134 h 673"/>
              <a:gd name="T4" fmla="*/ 144 w 193"/>
              <a:gd name="T5" fmla="*/ 134 h 673"/>
              <a:gd name="T6" fmla="*/ 144 w 193"/>
              <a:gd name="T7" fmla="*/ 538 h 673"/>
              <a:gd name="T8" fmla="*/ 192 w 193"/>
              <a:gd name="T9" fmla="*/ 538 h 673"/>
              <a:gd name="T10" fmla="*/ 96 w 193"/>
              <a:gd name="T11" fmla="*/ 672 h 673"/>
              <a:gd name="T12" fmla="*/ 0 w 193"/>
              <a:gd name="T13" fmla="*/ 538 h 673"/>
              <a:gd name="T14" fmla="*/ 48 w 193"/>
              <a:gd name="T15" fmla="*/ 538 h 673"/>
              <a:gd name="T16" fmla="*/ 48 w 193"/>
              <a:gd name="T17" fmla="*/ 134 h 673"/>
              <a:gd name="T18" fmla="*/ 0 w 193"/>
              <a:gd name="T19" fmla="*/ 134 h 673"/>
              <a:gd name="T20" fmla="*/ 96 w 193"/>
              <a:gd name="T21" fmla="*/ 0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3" h="673">
                <a:moveTo>
                  <a:pt x="96" y="0"/>
                </a:moveTo>
                <a:lnTo>
                  <a:pt x="192" y="134"/>
                </a:lnTo>
                <a:lnTo>
                  <a:pt x="144" y="134"/>
                </a:lnTo>
                <a:lnTo>
                  <a:pt x="144" y="538"/>
                </a:lnTo>
                <a:lnTo>
                  <a:pt x="192" y="538"/>
                </a:lnTo>
                <a:lnTo>
                  <a:pt x="96" y="672"/>
                </a:lnTo>
                <a:lnTo>
                  <a:pt x="0" y="538"/>
                </a:lnTo>
                <a:lnTo>
                  <a:pt x="48" y="538"/>
                </a:lnTo>
                <a:lnTo>
                  <a:pt x="48" y="134"/>
                </a:lnTo>
                <a:lnTo>
                  <a:pt x="0" y="134"/>
                </a:lnTo>
                <a:lnTo>
                  <a:pt x="96" y="0"/>
                </a:lnTo>
              </a:path>
            </a:pathLst>
          </a:custGeom>
          <a:solidFill>
            <a:srgbClr val="8000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64" name="Freeform 16"/>
          <p:cNvSpPr>
            <a:spLocks/>
          </p:cNvSpPr>
          <p:nvPr/>
        </p:nvSpPr>
        <p:spPr bwMode="auto">
          <a:xfrm>
            <a:off x="2590800" y="3505200"/>
            <a:ext cx="763588" cy="153988"/>
          </a:xfrm>
          <a:custGeom>
            <a:avLst/>
            <a:gdLst>
              <a:gd name="T0" fmla="*/ 0 w 481"/>
              <a:gd name="T1" fmla="*/ 48 h 97"/>
              <a:gd name="T2" fmla="*/ 96 w 481"/>
              <a:gd name="T3" fmla="*/ 96 h 97"/>
              <a:gd name="T4" fmla="*/ 96 w 481"/>
              <a:gd name="T5" fmla="*/ 72 h 97"/>
              <a:gd name="T6" fmla="*/ 384 w 481"/>
              <a:gd name="T7" fmla="*/ 72 h 97"/>
              <a:gd name="T8" fmla="*/ 384 w 481"/>
              <a:gd name="T9" fmla="*/ 96 h 97"/>
              <a:gd name="T10" fmla="*/ 480 w 481"/>
              <a:gd name="T11" fmla="*/ 48 h 97"/>
              <a:gd name="T12" fmla="*/ 384 w 481"/>
              <a:gd name="T13" fmla="*/ 0 h 97"/>
              <a:gd name="T14" fmla="*/ 384 w 481"/>
              <a:gd name="T15" fmla="*/ 24 h 97"/>
              <a:gd name="T16" fmla="*/ 96 w 481"/>
              <a:gd name="T17" fmla="*/ 24 h 97"/>
              <a:gd name="T18" fmla="*/ 96 w 481"/>
              <a:gd name="T19" fmla="*/ 0 h 97"/>
              <a:gd name="T20" fmla="*/ 0 w 481"/>
              <a:gd name="T21" fmla="*/ 48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81" h="97">
                <a:moveTo>
                  <a:pt x="0" y="48"/>
                </a:moveTo>
                <a:lnTo>
                  <a:pt x="96" y="96"/>
                </a:lnTo>
                <a:lnTo>
                  <a:pt x="96" y="72"/>
                </a:lnTo>
                <a:lnTo>
                  <a:pt x="384" y="72"/>
                </a:lnTo>
                <a:lnTo>
                  <a:pt x="384" y="96"/>
                </a:lnTo>
                <a:lnTo>
                  <a:pt x="480" y="48"/>
                </a:lnTo>
                <a:lnTo>
                  <a:pt x="384" y="0"/>
                </a:lnTo>
                <a:lnTo>
                  <a:pt x="384" y="24"/>
                </a:lnTo>
                <a:lnTo>
                  <a:pt x="96" y="24"/>
                </a:lnTo>
                <a:lnTo>
                  <a:pt x="96" y="0"/>
                </a:lnTo>
                <a:lnTo>
                  <a:pt x="0" y="48"/>
                </a:lnTo>
              </a:path>
            </a:pathLst>
          </a:custGeom>
          <a:solidFill>
            <a:srgbClr val="8000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65" name="Freeform 17"/>
          <p:cNvSpPr>
            <a:spLocks/>
          </p:cNvSpPr>
          <p:nvPr/>
        </p:nvSpPr>
        <p:spPr bwMode="auto">
          <a:xfrm>
            <a:off x="5638800" y="3505200"/>
            <a:ext cx="763588" cy="153988"/>
          </a:xfrm>
          <a:custGeom>
            <a:avLst/>
            <a:gdLst>
              <a:gd name="T0" fmla="*/ 0 w 481"/>
              <a:gd name="T1" fmla="*/ 48 h 97"/>
              <a:gd name="T2" fmla="*/ 96 w 481"/>
              <a:gd name="T3" fmla="*/ 96 h 97"/>
              <a:gd name="T4" fmla="*/ 96 w 481"/>
              <a:gd name="T5" fmla="*/ 72 h 97"/>
              <a:gd name="T6" fmla="*/ 384 w 481"/>
              <a:gd name="T7" fmla="*/ 72 h 97"/>
              <a:gd name="T8" fmla="*/ 384 w 481"/>
              <a:gd name="T9" fmla="*/ 96 h 97"/>
              <a:gd name="T10" fmla="*/ 480 w 481"/>
              <a:gd name="T11" fmla="*/ 48 h 97"/>
              <a:gd name="T12" fmla="*/ 384 w 481"/>
              <a:gd name="T13" fmla="*/ 0 h 97"/>
              <a:gd name="T14" fmla="*/ 384 w 481"/>
              <a:gd name="T15" fmla="*/ 24 h 97"/>
              <a:gd name="T16" fmla="*/ 96 w 481"/>
              <a:gd name="T17" fmla="*/ 24 h 97"/>
              <a:gd name="T18" fmla="*/ 96 w 481"/>
              <a:gd name="T19" fmla="*/ 0 h 97"/>
              <a:gd name="T20" fmla="*/ 0 w 481"/>
              <a:gd name="T21" fmla="*/ 48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81" h="97">
                <a:moveTo>
                  <a:pt x="0" y="48"/>
                </a:moveTo>
                <a:lnTo>
                  <a:pt x="96" y="96"/>
                </a:lnTo>
                <a:lnTo>
                  <a:pt x="96" y="72"/>
                </a:lnTo>
                <a:lnTo>
                  <a:pt x="384" y="72"/>
                </a:lnTo>
                <a:lnTo>
                  <a:pt x="384" y="96"/>
                </a:lnTo>
                <a:lnTo>
                  <a:pt x="480" y="48"/>
                </a:lnTo>
                <a:lnTo>
                  <a:pt x="384" y="0"/>
                </a:lnTo>
                <a:lnTo>
                  <a:pt x="384" y="24"/>
                </a:lnTo>
                <a:lnTo>
                  <a:pt x="96" y="24"/>
                </a:lnTo>
                <a:lnTo>
                  <a:pt x="96" y="0"/>
                </a:lnTo>
                <a:lnTo>
                  <a:pt x="0" y="48"/>
                </a:lnTo>
              </a:path>
            </a:pathLst>
          </a:custGeom>
          <a:solidFill>
            <a:srgbClr val="800000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9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9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9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9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animBg="1"/>
      <p:bldP spid="309252" grpId="0" autoUpdateAnimBg="0"/>
      <p:bldP spid="309253" grpId="0" animBg="1"/>
      <p:bldP spid="309254" grpId="0" autoUpdateAnimBg="0"/>
      <p:bldP spid="309255" grpId="0" animBg="1"/>
      <p:bldP spid="309256" grpId="0" autoUpdateAnimBg="0"/>
      <p:bldP spid="309258" grpId="0" animBg="1"/>
      <p:bldP spid="309259" grpId="0" autoUpdateAnimBg="0"/>
      <p:bldP spid="309260" grpId="0" animBg="1"/>
      <p:bldP spid="30926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62E60153-40D2-4BA4-A1AF-E8371734E3D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611188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External Strategic Management Audit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895600"/>
            <a:ext cx="7997825" cy="2208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Also called:</a:t>
            </a:r>
          </a:p>
          <a:p>
            <a:pPr lvl="1"/>
            <a:r>
              <a:rPr lang="en-US" altLang="en-US">
                <a:solidFill>
                  <a:schemeClr val="bg1"/>
                </a:solidFill>
              </a:rPr>
              <a:t>Environmental scanning</a:t>
            </a:r>
          </a:p>
          <a:p>
            <a:pPr lvl="1"/>
            <a:r>
              <a:rPr lang="en-US" altLang="en-US">
                <a:solidFill>
                  <a:schemeClr val="bg1"/>
                </a:solidFill>
              </a:rPr>
              <a:t>Industry analysis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B5F645EB-2580-4F8C-A53F-8DAC3614971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611188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External Strategic Management Audit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7997825" cy="3810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External Audit:</a:t>
            </a:r>
          </a:p>
          <a:p>
            <a:pPr lvl="1"/>
            <a:r>
              <a:rPr lang="en-US" altLang="en-US">
                <a:solidFill>
                  <a:schemeClr val="bg1"/>
                </a:solidFill>
              </a:rPr>
              <a:t>Identification and evaluation of trends and events beyond control of single firm</a:t>
            </a:r>
          </a:p>
          <a:p>
            <a:pPr lvl="2"/>
            <a:r>
              <a:rPr lang="en-US" altLang="en-US">
                <a:solidFill>
                  <a:schemeClr val="bg1"/>
                </a:solidFill>
              </a:rPr>
              <a:t>Increased foreign competition</a:t>
            </a:r>
          </a:p>
          <a:p>
            <a:pPr lvl="2"/>
            <a:r>
              <a:rPr lang="en-US" altLang="en-US">
                <a:solidFill>
                  <a:schemeClr val="bg1"/>
                </a:solidFill>
              </a:rPr>
              <a:t>Populations shifts</a:t>
            </a:r>
          </a:p>
          <a:p>
            <a:pPr lvl="2"/>
            <a:r>
              <a:rPr lang="en-US" altLang="en-US">
                <a:solidFill>
                  <a:schemeClr val="bg1"/>
                </a:solidFill>
              </a:rPr>
              <a:t>Aging society</a:t>
            </a:r>
          </a:p>
          <a:p>
            <a:pPr lvl="2"/>
            <a:r>
              <a:rPr lang="en-US" altLang="en-US">
                <a:solidFill>
                  <a:schemeClr val="bg1"/>
                </a:solidFill>
              </a:rPr>
              <a:t>Information technology</a:t>
            </a:r>
          </a:p>
          <a:p>
            <a:pPr lvl="2"/>
            <a:r>
              <a:rPr lang="en-US" altLang="en-US">
                <a:solidFill>
                  <a:schemeClr val="bg1"/>
                </a:solidFill>
              </a:rPr>
              <a:t>Computer revolution</a:t>
            </a:r>
          </a:p>
          <a:p>
            <a:pPr lvl="2"/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Industrial Organization (I/O) 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Industrial Organization (I/O) approach to competitive advantage advocates that external (industry) factors are more important than internal factors in a firm achieving competitive advantage.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Fred R. David</a:t>
            </a:r>
          </a:p>
          <a:p>
            <a:r>
              <a:rPr lang="en-US" altLang="en-US" smtClean="0"/>
              <a:t>Prentice Hall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Ch.3-</a:t>
            </a:r>
            <a:fld id="{79100915-A69C-4EE2-86B5-15B32CFFE3A5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825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57AAB115-7FB2-4F0D-BAE0-E08F19A8CE2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2287588"/>
            <a:ext cx="7921625" cy="3425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Purpose:</a:t>
            </a:r>
          </a:p>
          <a:p>
            <a:pPr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lvl="1"/>
            <a:r>
              <a:rPr lang="en-US" altLang="en-US">
                <a:solidFill>
                  <a:schemeClr val="bg1"/>
                </a:solidFill>
              </a:rPr>
              <a:t>	Development of Finite List:</a:t>
            </a:r>
          </a:p>
          <a:p>
            <a:pPr lvl="2"/>
            <a:r>
              <a:rPr lang="en-US" altLang="en-US">
                <a:solidFill>
                  <a:schemeClr val="bg1"/>
                </a:solidFill>
              </a:rPr>
              <a:t>Opportunities</a:t>
            </a:r>
          </a:p>
          <a:p>
            <a:pPr lvl="2"/>
            <a:r>
              <a:rPr lang="en-US" altLang="en-US">
                <a:solidFill>
                  <a:schemeClr val="bg1"/>
                </a:solidFill>
              </a:rPr>
              <a:t>Threats to be avoided</a:t>
            </a: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Nature of External Audit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Fred R. David</a:t>
            </a:r>
          </a:p>
          <a:p>
            <a:r>
              <a:rPr lang="en-US" alt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Ch.3-</a:t>
            </a:r>
            <a:fld id="{D761E388-1D1F-4557-B86D-3B4EF6CC540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2287588"/>
            <a:ext cx="7921625" cy="3884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Five (5) broad categories: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Economic forces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Social, cultural, demographic, &amp; environmental forces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Political, governmental, and legal forces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Technological factors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en-US">
                <a:solidFill>
                  <a:schemeClr val="bg1"/>
                </a:solidFill>
              </a:rPr>
              <a:t>Competitive forces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Key External Forces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9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9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9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9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9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 uiExpand="1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DBCBC7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1371600" marR="0" indent="-2667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 typeface="Wingdings" panose="05000000000000000000" pitchFamily="2" charset="2"/>
          <a:buChar char="Ø"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DBCBC7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1371600" marR="0" indent="-2667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 typeface="Wingdings" panose="05000000000000000000" pitchFamily="2" charset="2"/>
          <a:buChar char="Ø"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3452</TotalTime>
  <Words>1354</Words>
  <Application>Microsoft Office PowerPoint</Application>
  <PresentationFormat>On-screen Show (4:3)</PresentationFormat>
  <Paragraphs>470</Paragraphs>
  <Slides>41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Tahoma</vt:lpstr>
      <vt:lpstr>Times New Roman</vt:lpstr>
      <vt:lpstr>Wingdings</vt:lpstr>
      <vt:lpstr>Default Design</vt:lpstr>
      <vt:lpstr>Chapter 3 The External Assessment</vt:lpstr>
      <vt:lpstr>Chapter Outline</vt:lpstr>
      <vt:lpstr>Chapter Outline</vt:lpstr>
      <vt:lpstr>The External Assessment</vt:lpstr>
      <vt:lpstr>External Strategic Management Audit</vt:lpstr>
      <vt:lpstr>External Strategic Management Audit</vt:lpstr>
      <vt:lpstr>The Industrial Organization (I/O) View </vt:lpstr>
      <vt:lpstr>Nature of External Audit</vt:lpstr>
      <vt:lpstr>Key External Forces</vt:lpstr>
      <vt:lpstr>PowerPoint Presentation</vt:lpstr>
      <vt:lpstr>Performing an External Audit</vt:lpstr>
      <vt:lpstr>Performing an External Audit</vt:lpstr>
      <vt:lpstr>Performing an External Audit</vt:lpstr>
      <vt:lpstr>Economic Forces</vt:lpstr>
      <vt:lpstr>Monitor Key Economic Variables:</vt:lpstr>
      <vt:lpstr>Monitor Key Economic Variables:</vt:lpstr>
      <vt:lpstr>Social, Cultural, Demographic &amp; Environmental Forces</vt:lpstr>
      <vt:lpstr>Social, Cultural, Demographic &amp; Environmental Forces</vt:lpstr>
      <vt:lpstr>Social, Cultural, Demographic &amp; Environmental Forces</vt:lpstr>
      <vt:lpstr>Social, Cultural, Demographic &amp; Environmental Forces </vt:lpstr>
      <vt:lpstr>Monitor Key Variables </vt:lpstr>
      <vt:lpstr>Monitor Key Variables </vt:lpstr>
      <vt:lpstr>Monitor Key Variables </vt:lpstr>
      <vt:lpstr>Political, Govt., &amp; Legal Forces</vt:lpstr>
      <vt:lpstr>Political, Govt., &amp; Legal Forces</vt:lpstr>
      <vt:lpstr>Political, Govt., &amp; Legal Forces</vt:lpstr>
      <vt:lpstr>Political, Govt., &amp; Legal Forces</vt:lpstr>
      <vt:lpstr>Political, Govt., &amp; Legal Forces</vt:lpstr>
      <vt:lpstr>Technological Forces</vt:lpstr>
      <vt:lpstr>Technological Forces</vt:lpstr>
      <vt:lpstr>Technological Forces</vt:lpstr>
      <vt:lpstr>Strategy and Future Forecast</vt:lpstr>
      <vt:lpstr>Competitive Forces</vt:lpstr>
      <vt:lpstr>Competitive Forces</vt:lpstr>
      <vt:lpstr>Competitive Forces</vt:lpstr>
      <vt:lpstr>Competitive Forces</vt:lpstr>
      <vt:lpstr>Competitive Forces</vt:lpstr>
      <vt:lpstr>Competitive Forces</vt:lpstr>
      <vt:lpstr>Competitive Forces</vt:lpstr>
      <vt:lpstr>Competitive Forces</vt:lpstr>
      <vt:lpstr>Competitive Analysis:  Porter’s Five-Forces Model</vt:lpstr>
    </vt:vector>
  </TitlesOfParts>
  <Company>chelte &amp; associates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Management Concepts &amp; Cases Eighth Edition Fred R. David</dc:title>
  <dc:creator>anthony chelte</dc:creator>
  <cp:lastModifiedBy>user</cp:lastModifiedBy>
  <cp:revision>149</cp:revision>
  <dcterms:created xsi:type="dcterms:W3CDTF">2000-03-19T12:55:30Z</dcterms:created>
  <dcterms:modified xsi:type="dcterms:W3CDTF">2014-10-17T06:04:33Z</dcterms:modified>
</cp:coreProperties>
</file>